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5" r:id="rId4"/>
    <p:sldId id="279" r:id="rId5"/>
    <p:sldId id="280" r:id="rId6"/>
    <p:sldId id="281" r:id="rId7"/>
    <p:sldId id="287" r:id="rId8"/>
    <p:sldId id="282" r:id="rId9"/>
    <p:sldId id="283" r:id="rId10"/>
    <p:sldId id="284" r:id="rId11"/>
    <p:sldId id="285" r:id="rId12"/>
    <p:sldId id="286" r:id="rId13"/>
    <p:sldId id="289" r:id="rId14"/>
    <p:sldId id="288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D235-B6F6-4363-92BA-670B154B000C}" type="datetimeFigureOut">
              <a:rPr lang="sr-Latn-CS" smtClean="0"/>
              <a:pPr/>
              <a:t>10.11.2019.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9D4E6-7586-4FB7-BF63-0EB4E5BC2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79" y="1772816"/>
            <a:ext cx="8786842" cy="2643206"/>
          </a:xfrm>
        </p:spPr>
        <p:txBody>
          <a:bodyPr>
            <a:noAutofit/>
          </a:bodyPr>
          <a:lstStyle/>
          <a:p>
            <a:r>
              <a:rPr lang="hr-HR" sz="6600" b="1" dirty="0"/>
              <a:t>NOTATIONAL ANALYSIS</a:t>
            </a:r>
            <a:br>
              <a:rPr lang="hr-HR" sz="6600" b="1" dirty="0"/>
            </a:br>
            <a:br>
              <a:rPr lang="hr-HR" sz="6600" b="1" dirty="0"/>
            </a:br>
            <a:r>
              <a:rPr lang="hr-HR" sz="6600" b="1" dirty="0" err="1"/>
              <a:t>Guidelines</a:t>
            </a:r>
            <a:r>
              <a:rPr lang="hr-HR" sz="6600" b="1" dirty="0"/>
              <a:t> for seminar </a:t>
            </a:r>
            <a:r>
              <a:rPr lang="hr-HR" sz="6600" b="1" dirty="0" err="1"/>
              <a:t>papers</a:t>
            </a:r>
            <a:br>
              <a:rPr lang="hr-HR" sz="6600" b="1" dirty="0"/>
            </a:br>
            <a:endParaRPr lang="hr-HR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5439172"/>
            <a:ext cx="6400800" cy="775910"/>
          </a:xfrm>
        </p:spPr>
        <p:txBody>
          <a:bodyPr>
            <a:normAutofit/>
          </a:bodyPr>
          <a:lstStyle/>
          <a:p>
            <a:r>
              <a:rPr lang="hr-HR" sz="3600" b="1" dirty="0">
                <a:solidFill>
                  <a:schemeClr val="tx1"/>
                </a:solidFill>
              </a:rPr>
              <a:t>Ivan </a:t>
            </a:r>
            <a:r>
              <a:rPr lang="hr-HR" sz="3600" b="1" dirty="0" err="1">
                <a:solidFill>
                  <a:schemeClr val="tx1"/>
                </a:solidFill>
              </a:rPr>
              <a:t>Belčić</a:t>
            </a:r>
            <a:r>
              <a:rPr lang="hr-HR" sz="3600" b="1" dirty="0">
                <a:solidFill>
                  <a:schemeClr val="tx1"/>
                </a:solidFill>
              </a:rPr>
              <a:t>, </a:t>
            </a:r>
            <a:r>
              <a:rPr lang="hr-HR" sz="3600" b="1" dirty="0" err="1">
                <a:solidFill>
                  <a:schemeClr val="tx1"/>
                </a:solidFill>
              </a:rPr>
              <a:t>PhD</a:t>
            </a:r>
            <a:endParaRPr lang="hr-H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– DISCUSSION AND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Graphic representation of results</a:t>
            </a:r>
          </a:p>
          <a:p>
            <a:r>
              <a:rPr lang="en-US" altLang="sr-Latn-RS" sz="2400" dirty="0"/>
              <a:t>Describe the results obtained by all performance indicators</a:t>
            </a:r>
          </a:p>
          <a:p>
            <a:r>
              <a:rPr lang="en-US" altLang="sr-Latn-RS" sz="2400" dirty="0"/>
              <a:t>Describe the differences and similarities between the variables analyzed</a:t>
            </a:r>
          </a:p>
          <a:p>
            <a:r>
              <a:rPr lang="en-US" altLang="sr-Latn-RS" sz="2400" dirty="0"/>
              <a:t>Why are these results obtained?</a:t>
            </a:r>
          </a:p>
          <a:p>
            <a:r>
              <a:rPr lang="en-US" altLang="sr-Latn-RS" sz="2400" dirty="0"/>
              <a:t>Express your own thoughts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582585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–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Practical application of the results obtained in the chosen sport</a:t>
            </a:r>
          </a:p>
          <a:p>
            <a:r>
              <a:rPr lang="en-US" altLang="sr-Latn-RS" sz="2400" dirty="0"/>
              <a:t>Why are the results obtained relevant?</a:t>
            </a:r>
          </a:p>
          <a:p>
            <a:r>
              <a:rPr lang="en-US" altLang="sr-Latn-RS" sz="2400" dirty="0"/>
              <a:t>Future research should…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874179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–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Source is any form of material, regardless of medium, whether printed or electronic, that you use to create a seminar paper (text, graphic, photograph, encyclopedia)</a:t>
            </a:r>
          </a:p>
          <a:p>
            <a:r>
              <a:rPr lang="en-US" altLang="sr-Latn-RS" sz="2400" dirty="0"/>
              <a:t>The American Psychological Association APA citation style is used at the Faculty of Kinesiology</a:t>
            </a:r>
            <a:r>
              <a:rPr lang="hr-HR" altLang="sr-Latn-RS" sz="2400" dirty="0"/>
              <a:t>:</a:t>
            </a:r>
          </a:p>
          <a:p>
            <a:pPr lvl="1"/>
            <a:r>
              <a:rPr lang="hr-HR" altLang="sr-Latn-RS" sz="2000" dirty="0"/>
              <a:t>https://www.mendeley.com/guides/harvard-citation-guide</a:t>
            </a:r>
          </a:p>
        </p:txBody>
      </p:sp>
    </p:spTree>
    <p:extLst>
      <p:ext uri="{BB962C8B-B14F-4D97-AF65-F5344CB8AC3E}">
        <p14:creationId xmlns:p14="http://schemas.microsoft.com/office/powerpoint/2010/main" val="3786593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–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Match analysis in selected performance metrics</a:t>
            </a:r>
          </a:p>
          <a:p>
            <a:r>
              <a:rPr lang="en-US" altLang="sr-Latn-RS" sz="2400" dirty="0"/>
              <a:t>Performance indicators during the 2018/2019 season</a:t>
            </a:r>
          </a:p>
          <a:p>
            <a:r>
              <a:rPr lang="en-US" altLang="sr-Latn-RS" sz="2400" dirty="0"/>
              <a:t>Analysis or difference between leagues in specific performance metrics</a:t>
            </a:r>
          </a:p>
          <a:p>
            <a:r>
              <a:rPr lang="en-US" altLang="sr-Latn-RS" sz="2400" dirty="0"/>
              <a:t>Notational analysis in a particular sport - theoretical seminar</a:t>
            </a:r>
          </a:p>
          <a:p>
            <a:r>
              <a:rPr lang="en-US" altLang="sr-Latn-RS" sz="2400" dirty="0"/>
              <a:t>Key performance indicators in handball that affect the outcome of a match</a:t>
            </a:r>
          </a:p>
          <a:p>
            <a:r>
              <a:rPr lang="en-US" altLang="sr-Latn-RS" sz="2400" dirty="0"/>
              <a:t>SOURCES:</a:t>
            </a:r>
          </a:p>
          <a:p>
            <a:r>
              <a:rPr lang="en-US" altLang="sr-Latn-RS" sz="2400" dirty="0"/>
              <a:t>EHF, IHF, FIFA, </a:t>
            </a:r>
            <a:r>
              <a:rPr lang="hr-HR" altLang="sr-Latn-RS" sz="2400" dirty="0" err="1"/>
              <a:t>flashscore</a:t>
            </a:r>
            <a:r>
              <a:rPr lang="en-US" altLang="sr-Latn-RS" sz="2400" dirty="0"/>
              <a:t>.com, FIBA, FIVB,…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413632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8660"/>
            <a:ext cx="8229600" cy="1143000"/>
          </a:xfrm>
        </p:spPr>
        <p:txBody>
          <a:bodyPr>
            <a:noAutofit/>
          </a:bodyPr>
          <a:lstStyle/>
          <a:p>
            <a:r>
              <a:rPr lang="hr-HR" b="1" dirty="0"/>
              <a:t>DEADLINE FOR SEMINAR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369" y="2276872"/>
            <a:ext cx="8229600" cy="36724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2400" b="1" dirty="0">
                <a:latin typeface="Arial" panose="020B0604020202020204" pitchFamily="34" charset="0"/>
              </a:rPr>
              <a:t>19.12.2019.</a:t>
            </a:r>
          </a:p>
          <a:p>
            <a:pPr marL="0" indent="0" algn="ctr">
              <a:buNone/>
            </a:pPr>
            <a:endParaRPr lang="hr-HR" sz="2400" b="1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r-HR" sz="2400" b="1" dirty="0">
                <a:latin typeface="Arial" panose="020B0604020202020204" pitchFamily="34" charset="0"/>
              </a:rPr>
              <a:t>E-MAIL:</a:t>
            </a:r>
          </a:p>
          <a:p>
            <a:pPr marL="0" indent="0" algn="ctr">
              <a:buNone/>
            </a:pPr>
            <a:r>
              <a:rPr lang="hr-HR" sz="2400" b="1" dirty="0">
                <a:latin typeface="Arial" panose="020B0604020202020204" pitchFamily="34" charset="0"/>
              </a:rPr>
              <a:t>ivan.belcic@kif.hr</a:t>
            </a:r>
          </a:p>
          <a:p>
            <a:pPr marL="0" indent="0" algn="ctr">
              <a:buNone/>
            </a:pPr>
            <a:endParaRPr lang="hr-HR" sz="2400" dirty="0"/>
          </a:p>
          <a:p>
            <a:pPr marL="0" indent="0" algn="ctr">
              <a:buNone/>
            </a:pPr>
            <a:r>
              <a:rPr lang="hr-HR" dirty="0" err="1"/>
              <a:t>Subject</a:t>
            </a:r>
            <a:r>
              <a:rPr lang="hr-HR" sz="2400" dirty="0"/>
              <a:t>:</a:t>
            </a:r>
          </a:p>
          <a:p>
            <a:pPr marL="0" indent="0" algn="ctr">
              <a:buNone/>
            </a:pPr>
            <a:r>
              <a:rPr lang="hr-HR" sz="2400" dirty="0"/>
              <a:t>ERASMUS – NA – </a:t>
            </a:r>
            <a:r>
              <a:rPr lang="hr-HR" sz="2400" dirty="0" err="1"/>
              <a:t>name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surname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57076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435280" cy="4159934"/>
          </a:xfrm>
        </p:spPr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Theme (dominant sport or sport according to preferences)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League / competition / match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Recording / gathering video material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Choose performance indicators (minimum 5)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Video material analysis (hand or computer notational systems)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Writing of paper according to guidelines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- </a:t>
            </a:r>
            <a:r>
              <a:rPr lang="hr-HR" b="1" dirty="0" err="1"/>
              <a:t>Guidelines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hr-HR" sz="2400" dirty="0" err="1">
                <a:latin typeface="Arial" panose="020B0604020202020204" pitchFamily="34" charset="0"/>
              </a:rPr>
              <a:t>Language</a:t>
            </a:r>
            <a:r>
              <a:rPr lang="en-GB" sz="2400" dirty="0">
                <a:latin typeface="Arial" panose="020B0604020202020204" pitchFamily="34" charset="0"/>
              </a:rPr>
              <a:t> – standard </a:t>
            </a:r>
            <a:r>
              <a:rPr lang="hr-HR" sz="2400" dirty="0" err="1">
                <a:latin typeface="Arial" panose="020B0604020202020204" pitchFamily="34" charset="0"/>
              </a:rPr>
              <a:t>english</a:t>
            </a:r>
            <a:r>
              <a:rPr lang="hr-HR" sz="2400" dirty="0">
                <a:latin typeface="Arial" panose="020B0604020202020204" pitchFamily="34" charset="0"/>
              </a:rPr>
              <a:t> </a:t>
            </a:r>
            <a:r>
              <a:rPr lang="hr-HR" sz="2400" dirty="0" err="1">
                <a:latin typeface="Arial" panose="020B0604020202020204" pitchFamily="34" charset="0"/>
              </a:rPr>
              <a:t>language</a:t>
            </a:r>
            <a:r>
              <a:rPr lang="hr-HR" sz="2400" dirty="0">
                <a:latin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</a:rPr>
              <a:t>(3</a:t>
            </a:r>
            <a:r>
              <a:rPr lang="hr-HR" sz="2400" dirty="0" err="1">
                <a:latin typeface="Arial" panose="020B0604020202020204" pitchFamily="34" charset="0"/>
              </a:rPr>
              <a:t>rd</a:t>
            </a:r>
            <a:r>
              <a:rPr lang="en-GB" sz="2400" dirty="0">
                <a:latin typeface="Arial" panose="020B0604020202020204" pitchFamily="34" charset="0"/>
              </a:rPr>
              <a:t>)</a:t>
            </a:r>
          </a:p>
          <a:p>
            <a:r>
              <a:rPr lang="en-GB" sz="2400" dirty="0">
                <a:latin typeface="Arial" panose="020B0604020202020204" pitchFamily="34" charset="0"/>
              </a:rPr>
              <a:t>Font – Times New Roman</a:t>
            </a:r>
          </a:p>
          <a:p>
            <a:pPr lvl="1"/>
            <a:r>
              <a:rPr lang="hr-HR" sz="2000" dirty="0">
                <a:latin typeface="Arial" panose="020B0604020202020204" pitchFamily="34" charset="0"/>
              </a:rPr>
              <a:t>Font </a:t>
            </a:r>
            <a:r>
              <a:rPr lang="hr-HR" sz="2000" dirty="0" err="1">
                <a:latin typeface="Arial" panose="020B0604020202020204" pitchFamily="34" charset="0"/>
              </a:rPr>
              <a:t>size</a:t>
            </a:r>
            <a:r>
              <a:rPr lang="en-GB" sz="2000" dirty="0">
                <a:latin typeface="Arial" panose="020B0604020202020204" pitchFamily="34" charset="0"/>
              </a:rPr>
              <a:t>: 12</a:t>
            </a:r>
          </a:p>
          <a:p>
            <a:pPr lvl="1"/>
            <a:r>
              <a:rPr lang="hr-HR" sz="2000" dirty="0" err="1">
                <a:latin typeface="Arial" panose="020B0604020202020204" pitchFamily="34" charset="0"/>
              </a:rPr>
              <a:t>Titles</a:t>
            </a:r>
            <a:r>
              <a:rPr lang="en-GB" sz="2000" dirty="0">
                <a:latin typeface="Arial" panose="020B0604020202020204" pitchFamily="34" charset="0"/>
              </a:rPr>
              <a:t> (</a:t>
            </a:r>
            <a:r>
              <a:rPr lang="hr-HR" sz="2000" dirty="0" err="1">
                <a:latin typeface="Arial" panose="020B0604020202020204" pitchFamily="34" charset="0"/>
              </a:rPr>
              <a:t>big</a:t>
            </a:r>
            <a:r>
              <a:rPr lang="hr-HR" sz="2000" dirty="0">
                <a:latin typeface="Arial" panose="020B0604020202020204" pitchFamily="34" charset="0"/>
              </a:rPr>
              <a:t> </a:t>
            </a:r>
            <a:r>
              <a:rPr lang="hr-HR" sz="2000" dirty="0" err="1">
                <a:latin typeface="Arial" panose="020B0604020202020204" pitchFamily="34" charset="0"/>
              </a:rPr>
              <a:t>letters</a:t>
            </a:r>
            <a:r>
              <a:rPr lang="en-GB" sz="2000" dirty="0">
                <a:latin typeface="Arial" panose="020B0604020202020204" pitchFamily="34" charset="0"/>
              </a:rPr>
              <a:t>): 14</a:t>
            </a:r>
          </a:p>
          <a:p>
            <a:pPr lvl="2"/>
            <a:r>
              <a:rPr lang="hr-HR" sz="1800" dirty="0" err="1">
                <a:latin typeface="Arial" panose="020B0604020202020204" pitchFamily="34" charset="0"/>
              </a:rPr>
              <a:t>Subtitles</a:t>
            </a:r>
            <a:r>
              <a:rPr lang="en-GB" sz="1800" dirty="0">
                <a:latin typeface="Arial" panose="020B0604020202020204" pitchFamily="34" charset="0"/>
              </a:rPr>
              <a:t>: 14</a:t>
            </a:r>
          </a:p>
          <a:p>
            <a:r>
              <a:rPr lang="en-GB" sz="2400" dirty="0" err="1">
                <a:latin typeface="Arial" panose="020B0604020202020204" pitchFamily="34" charset="0"/>
              </a:rPr>
              <a:t>Margine</a:t>
            </a:r>
            <a:r>
              <a:rPr lang="hr-HR" sz="2400" dirty="0">
                <a:latin typeface="Arial" panose="020B0604020202020204" pitchFamily="34" charset="0"/>
              </a:rPr>
              <a:t>s</a:t>
            </a:r>
            <a:r>
              <a:rPr lang="en-GB" sz="2400" dirty="0">
                <a:latin typeface="Arial" panose="020B0604020202020204" pitchFamily="34" charset="0"/>
              </a:rPr>
              <a:t> 2,5 cm </a:t>
            </a:r>
            <a:r>
              <a:rPr lang="hr-HR" sz="2400" dirty="0">
                <a:latin typeface="Arial" panose="020B0604020202020204" pitchFamily="34" charset="0"/>
              </a:rPr>
              <a:t>on </a:t>
            </a:r>
            <a:r>
              <a:rPr lang="hr-HR" sz="2400" dirty="0" err="1">
                <a:latin typeface="Arial" panose="020B0604020202020204" pitchFamily="34" charset="0"/>
              </a:rPr>
              <a:t>each</a:t>
            </a:r>
            <a:r>
              <a:rPr lang="hr-HR" sz="2400" dirty="0">
                <a:latin typeface="Arial" panose="020B0604020202020204" pitchFamily="34" charset="0"/>
              </a:rPr>
              <a:t> side</a:t>
            </a:r>
            <a:endParaRPr lang="en-GB" sz="2400" dirty="0">
              <a:latin typeface="Arial" panose="020B0604020202020204" pitchFamily="34" charset="0"/>
            </a:endParaRPr>
          </a:p>
          <a:p>
            <a:pPr lvl="1"/>
            <a:r>
              <a:rPr lang="hr-HR" sz="2000" dirty="0" err="1">
                <a:latin typeface="Arial" panose="020B0604020202020204" pitchFamily="34" charset="0"/>
              </a:rPr>
              <a:t>Spacing</a:t>
            </a:r>
            <a:r>
              <a:rPr lang="en-GB" sz="2000" dirty="0">
                <a:latin typeface="Arial" panose="020B0604020202020204" pitchFamily="34" charset="0"/>
              </a:rPr>
              <a:t> – 1,5</a:t>
            </a:r>
          </a:p>
          <a:p>
            <a:pPr lvl="1"/>
            <a:r>
              <a:rPr lang="hr-HR" sz="2000" dirty="0" err="1">
                <a:latin typeface="Arial" panose="020B0604020202020204" pitchFamily="34" charset="0"/>
              </a:rPr>
              <a:t>Spacing</a:t>
            </a:r>
            <a:r>
              <a:rPr lang="hr-HR" sz="2000" dirty="0">
                <a:latin typeface="Arial" panose="020B0604020202020204" pitchFamily="34" charset="0"/>
              </a:rPr>
              <a:t> interval</a:t>
            </a:r>
            <a:r>
              <a:rPr lang="en-GB" sz="2000" dirty="0">
                <a:latin typeface="Arial" panose="020B0604020202020204" pitchFamily="34" charset="0"/>
              </a:rPr>
              <a:t> – </a:t>
            </a:r>
            <a:r>
              <a:rPr lang="hr-HR" sz="2000" dirty="0" err="1">
                <a:latin typeface="Arial" panose="020B0604020202020204" pitchFamily="34" charset="0"/>
              </a:rPr>
              <a:t>before</a:t>
            </a:r>
            <a:r>
              <a:rPr lang="hr-HR" sz="2000" dirty="0">
                <a:latin typeface="Arial" panose="020B0604020202020204" pitchFamily="34" charset="0"/>
              </a:rPr>
              <a:t> </a:t>
            </a:r>
            <a:r>
              <a:rPr lang="hr-HR" sz="2000" dirty="0" err="1">
                <a:latin typeface="Arial" panose="020B0604020202020204" pitchFamily="34" charset="0"/>
              </a:rPr>
              <a:t>and</a:t>
            </a:r>
            <a:r>
              <a:rPr lang="hr-HR" sz="2000" dirty="0">
                <a:latin typeface="Arial" panose="020B0604020202020204" pitchFamily="34" charset="0"/>
              </a:rPr>
              <a:t> </a:t>
            </a:r>
            <a:r>
              <a:rPr lang="hr-HR" sz="2000" dirty="0" err="1">
                <a:latin typeface="Arial" panose="020B0604020202020204" pitchFamily="34" charset="0"/>
              </a:rPr>
              <a:t>after</a:t>
            </a:r>
            <a:r>
              <a:rPr lang="hr-HR" sz="2000" dirty="0">
                <a:latin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</a:rPr>
              <a:t>– 0 </a:t>
            </a:r>
            <a:r>
              <a:rPr lang="en-GB" sz="2000" dirty="0" err="1">
                <a:latin typeface="Arial" panose="020B0604020202020204" pitchFamily="34" charset="0"/>
              </a:rPr>
              <a:t>pt</a:t>
            </a:r>
            <a:r>
              <a:rPr lang="en-GB" sz="2000" dirty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hr-HR" sz="2000" dirty="0" err="1">
                <a:latin typeface="Arial" panose="020B0604020202020204" pitchFamily="34" charset="0"/>
              </a:rPr>
              <a:t>Text</a:t>
            </a:r>
            <a:r>
              <a:rPr lang="hr-HR" sz="2000" dirty="0">
                <a:latin typeface="Arial" panose="020B0604020202020204" pitchFamily="34" charset="0"/>
              </a:rPr>
              <a:t> must </a:t>
            </a:r>
            <a:r>
              <a:rPr lang="hr-HR" sz="2000" dirty="0" err="1">
                <a:latin typeface="Arial" panose="020B0604020202020204" pitchFamily="34" charset="0"/>
              </a:rPr>
              <a:t>be</a:t>
            </a:r>
            <a:r>
              <a:rPr lang="hr-HR" sz="2000" dirty="0">
                <a:latin typeface="Arial" panose="020B0604020202020204" pitchFamily="34" charset="0"/>
              </a:rPr>
              <a:t> </a:t>
            </a:r>
            <a:r>
              <a:rPr lang="hr-HR" sz="2000" dirty="0" err="1">
                <a:latin typeface="Arial" panose="020B0604020202020204" pitchFamily="34" charset="0"/>
              </a:rPr>
              <a:t>justified</a:t>
            </a:r>
            <a:r>
              <a:rPr lang="hr-HR" sz="2000" dirty="0">
                <a:latin typeface="Arial" panose="020B0604020202020204" pitchFamily="34" charset="0"/>
              </a:rPr>
              <a:t> on </a:t>
            </a:r>
            <a:r>
              <a:rPr lang="hr-HR" sz="2000" dirty="0" err="1">
                <a:latin typeface="Arial" panose="020B0604020202020204" pitchFamily="34" charset="0"/>
              </a:rPr>
              <a:t>both</a:t>
            </a:r>
            <a:r>
              <a:rPr lang="hr-HR" sz="2000" dirty="0">
                <a:latin typeface="Arial" panose="020B0604020202020204" pitchFamily="34" charset="0"/>
              </a:rPr>
              <a:t> </a:t>
            </a:r>
            <a:r>
              <a:rPr lang="hr-HR" sz="2000" dirty="0" err="1">
                <a:latin typeface="Arial" panose="020B0604020202020204" pitchFamily="34" charset="0"/>
              </a:rPr>
              <a:t>sides</a:t>
            </a:r>
            <a:endParaRPr lang="en-GB" sz="2000" dirty="0">
              <a:latin typeface="Arial" panose="020B0604020202020204" pitchFamily="34" charset="0"/>
            </a:endParaRPr>
          </a:p>
          <a:p>
            <a:r>
              <a:rPr lang="hr-HR" sz="2400" dirty="0">
                <a:latin typeface="Arial" panose="020B0604020202020204" pitchFamily="34" charset="0"/>
              </a:rPr>
              <a:t>Minimum 1500 </a:t>
            </a:r>
            <a:r>
              <a:rPr lang="hr-HR" sz="2400" dirty="0" err="1">
                <a:latin typeface="Arial" panose="020B0604020202020204" pitchFamily="34" charset="0"/>
              </a:rPr>
              <a:t>words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5917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- </a:t>
            </a:r>
            <a:r>
              <a:rPr lang="hr-HR" b="1" dirty="0" err="1"/>
              <a:t>Guidelines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 err="1">
                <a:latin typeface="Arial" panose="020B0604020202020204" pitchFamily="34" charset="0"/>
              </a:rPr>
              <a:t>Intorduction</a:t>
            </a:r>
            <a:endParaRPr lang="en-GB" sz="2400" b="1" dirty="0">
              <a:latin typeface="Arial" panose="020B0604020202020204" pitchFamily="34" charset="0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</a:rPr>
              <a:t>Methods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</a:rPr>
              <a:t>Performance indicators </a:t>
            </a:r>
            <a:endParaRPr lang="hr-HR" sz="2400" b="1" dirty="0">
              <a:latin typeface="Arial" panose="020B0604020202020204" pitchFamily="34" charset="0"/>
            </a:endParaRPr>
          </a:p>
          <a:p>
            <a:pPr algn="ctr"/>
            <a:r>
              <a:rPr lang="hr-HR" sz="2400" b="1" dirty="0">
                <a:latin typeface="Arial" panose="020B0604020202020204" pitchFamily="34" charset="0"/>
              </a:rPr>
              <a:t>C</a:t>
            </a:r>
            <a:r>
              <a:rPr lang="en-GB" sz="2400" b="1" dirty="0" err="1">
                <a:latin typeface="Arial" panose="020B0604020202020204" pitchFamily="34" charset="0"/>
              </a:rPr>
              <a:t>ritical</a:t>
            </a:r>
            <a:r>
              <a:rPr lang="en-GB" sz="2400" b="1" dirty="0">
                <a:latin typeface="Arial" panose="020B0604020202020204" pitchFamily="34" charset="0"/>
              </a:rPr>
              <a:t> situations 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</a:rPr>
              <a:t>Discussion and results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</a:rPr>
              <a:t>Conclusions 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</a:rPr>
              <a:t>References (minimal 10 references)</a:t>
            </a:r>
          </a:p>
        </p:txBody>
      </p:sp>
    </p:spTree>
    <p:extLst>
      <p:ext uri="{BB962C8B-B14F-4D97-AF65-F5344CB8AC3E}">
        <p14:creationId xmlns:p14="http://schemas.microsoft.com/office/powerpoint/2010/main" val="330291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Seminar paper -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363" y="1700808"/>
            <a:ext cx="8229600" cy="4525963"/>
          </a:xfrm>
        </p:spPr>
        <p:txBody>
          <a:bodyPr>
            <a:noAutofit/>
          </a:bodyPr>
          <a:lstStyle/>
          <a:p>
            <a:r>
              <a:rPr lang="en-GB" altLang="sr-Latn-RS" sz="2400" dirty="0"/>
              <a:t>Notational analysis of chosen sport:</a:t>
            </a:r>
          </a:p>
          <a:p>
            <a:pPr lvl="1"/>
            <a:r>
              <a:rPr lang="en-GB" altLang="sr-Latn-RS" sz="2000" dirty="0"/>
              <a:t>Basic da</a:t>
            </a:r>
            <a:r>
              <a:rPr lang="hr-HR" altLang="sr-Latn-RS" sz="2000" dirty="0"/>
              <a:t>t</a:t>
            </a:r>
            <a:r>
              <a:rPr lang="en-GB" altLang="sr-Latn-RS" sz="2000" dirty="0"/>
              <a:t>a about sport</a:t>
            </a:r>
          </a:p>
          <a:p>
            <a:pPr lvl="1"/>
            <a:r>
              <a:rPr lang="en-GB" altLang="sr-Latn-RS" sz="2000" dirty="0"/>
              <a:t>Theoretical background</a:t>
            </a:r>
          </a:p>
          <a:p>
            <a:pPr lvl="1"/>
            <a:r>
              <a:rPr lang="en-GB" altLang="sr-Latn-RS" sz="2000" dirty="0"/>
              <a:t>Application of previous notational analysis in chosen sport</a:t>
            </a:r>
          </a:p>
          <a:p>
            <a:pPr lvl="1"/>
            <a:r>
              <a:rPr lang="hr-HR" altLang="sr-Latn-RS" sz="2000" dirty="0" err="1"/>
              <a:t>Previous</a:t>
            </a:r>
            <a:r>
              <a:rPr lang="hr-HR" altLang="sr-Latn-RS" sz="2000" dirty="0"/>
              <a:t> </a:t>
            </a:r>
            <a:r>
              <a:rPr lang="hr-HR" altLang="sr-Latn-RS" sz="2000" dirty="0" err="1"/>
              <a:t>researches</a:t>
            </a:r>
            <a:endParaRPr lang="en-GB" altLang="sr-Latn-RS" sz="2000" dirty="0"/>
          </a:p>
          <a:p>
            <a:pPr lvl="1"/>
            <a:r>
              <a:rPr lang="hr-HR" altLang="sr-Latn-RS" sz="2000" dirty="0"/>
              <a:t>Most </a:t>
            </a:r>
            <a:r>
              <a:rPr lang="hr-HR" altLang="sr-Latn-RS" sz="2000" dirty="0" err="1"/>
              <a:t>common</a:t>
            </a:r>
            <a:r>
              <a:rPr lang="hr-HR" altLang="sr-Latn-RS" sz="2000" dirty="0"/>
              <a:t> </a:t>
            </a:r>
            <a:r>
              <a:rPr lang="hr-HR" altLang="sr-Latn-RS" sz="2000" dirty="0" err="1"/>
              <a:t>used</a:t>
            </a:r>
            <a:r>
              <a:rPr lang="hr-HR" altLang="sr-Latn-RS" sz="2000" dirty="0"/>
              <a:t> </a:t>
            </a:r>
            <a:r>
              <a:rPr lang="hr-HR" altLang="sr-Latn-RS" sz="2000" dirty="0" err="1"/>
              <a:t>performance</a:t>
            </a:r>
            <a:r>
              <a:rPr lang="hr-HR" altLang="sr-Latn-RS" sz="2000" dirty="0"/>
              <a:t> </a:t>
            </a:r>
            <a:r>
              <a:rPr lang="hr-HR" altLang="sr-Latn-RS" sz="2000" dirty="0" err="1"/>
              <a:t>indicators</a:t>
            </a:r>
            <a:endParaRPr lang="en-GB" altLang="sr-Latn-RS" sz="2000" dirty="0"/>
          </a:p>
          <a:p>
            <a:endParaRPr lang="en-GB" altLang="sr-Latn-RS" sz="2400" dirty="0"/>
          </a:p>
          <a:p>
            <a:r>
              <a:rPr lang="en-US" altLang="sr-Latn-RS" sz="2400" dirty="0"/>
              <a:t>Science-based facts - be sure to cite in each part of the seminar where the reference was used</a:t>
            </a:r>
            <a:endParaRPr lang="en-GB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63906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–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Describe the detailed procedure for nota</a:t>
            </a:r>
            <a:r>
              <a:rPr lang="hr-HR" altLang="sr-Latn-RS" sz="2400" dirty="0" err="1"/>
              <a:t>tion</a:t>
            </a:r>
            <a:r>
              <a:rPr lang="en-US" altLang="sr-Latn-RS" sz="2400" dirty="0"/>
              <a:t>al analysis</a:t>
            </a:r>
          </a:p>
          <a:p>
            <a:r>
              <a:rPr lang="en-US" altLang="sr-Latn-RS" sz="2400" dirty="0"/>
              <a:t>Entity sample</a:t>
            </a:r>
          </a:p>
          <a:p>
            <a:r>
              <a:rPr lang="en-US" altLang="sr-Latn-RS" sz="2400" dirty="0"/>
              <a:t>Description of protocols, measuring instruments</a:t>
            </a:r>
          </a:p>
          <a:p>
            <a:r>
              <a:rPr lang="en-US" altLang="sr-Latn-RS" sz="2400" dirty="0"/>
              <a:t>Video source / statistics source</a:t>
            </a:r>
          </a:p>
          <a:p>
            <a:r>
              <a:rPr lang="en-US" altLang="sr-Latn-RS" sz="2400" dirty="0"/>
              <a:t>Equipment (if used)</a:t>
            </a:r>
          </a:p>
          <a:p>
            <a:r>
              <a:rPr lang="en-US" altLang="sr-Latn-RS" sz="2400" dirty="0"/>
              <a:t>Program (if used - item repository)</a:t>
            </a:r>
          </a:p>
          <a:p>
            <a:r>
              <a:rPr lang="en-US" altLang="sr-Latn-RS" sz="2400" dirty="0"/>
              <a:t>Statistical methods of data processing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0196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hr-HR" b="1" dirty="0"/>
              <a:t>*PERFORMANCE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115" y="1268760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Select at least five (5) and define each</a:t>
            </a:r>
          </a:p>
          <a:p>
            <a:r>
              <a:rPr lang="en-US" altLang="sr-Latn-RS" sz="2400" dirty="0"/>
              <a:t>1. Entity (player)</a:t>
            </a:r>
          </a:p>
          <a:p>
            <a:r>
              <a:rPr lang="en-US" altLang="sr-Latn-RS" sz="2400" dirty="0"/>
              <a:t>2. Performance indicator (variable)</a:t>
            </a:r>
          </a:p>
          <a:p>
            <a:r>
              <a:rPr lang="en-US" altLang="sr-Latn-RS" sz="2400" dirty="0"/>
              <a:t>3. Time during the match / competition</a:t>
            </a:r>
          </a:p>
          <a:p>
            <a:r>
              <a:rPr lang="en-US" altLang="sr-Latn-RS" sz="2400" dirty="0"/>
              <a:t>4. Outcome (successful / unsuccessful; in box / out of box;…)</a:t>
            </a:r>
          </a:p>
          <a:p>
            <a:endParaRPr lang="en-US" altLang="sr-Latn-RS" sz="2400" dirty="0"/>
          </a:p>
          <a:p>
            <a:r>
              <a:rPr lang="en-US" altLang="sr-Latn-RS" sz="2400" dirty="0"/>
              <a:t>Unique performance indicator models required for notational analysis (depending on coach, staff, competition rank, reporting method,…)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077394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– PERFORMANCE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115" y="1417638"/>
            <a:ext cx="8229600" cy="4525963"/>
          </a:xfrm>
        </p:spPr>
        <p:txBody>
          <a:bodyPr>
            <a:noAutofit/>
          </a:bodyPr>
          <a:lstStyle/>
          <a:p>
            <a:r>
              <a:rPr lang="en-US" altLang="sr-Latn-RS" sz="2400" dirty="0"/>
              <a:t>Describe performance </a:t>
            </a:r>
            <a:r>
              <a:rPr lang="hr-HR" altLang="sr-Latn-RS" sz="2400" dirty="0" err="1"/>
              <a:t>indicators</a:t>
            </a:r>
            <a:endParaRPr lang="en-US" altLang="sr-Latn-RS" sz="2400" dirty="0"/>
          </a:p>
          <a:p>
            <a:r>
              <a:rPr lang="en-US" altLang="sr-Latn-RS" sz="2400" dirty="0"/>
              <a:t>Select at least five (5) and define each</a:t>
            </a:r>
          </a:p>
          <a:p>
            <a:r>
              <a:rPr lang="en-US" altLang="sr-Latn-RS" sz="2400" dirty="0"/>
              <a:t>Graph and describe the notation system used</a:t>
            </a:r>
          </a:p>
          <a:p>
            <a:r>
              <a:rPr lang="en-US" altLang="sr-Latn-RS" sz="2400" dirty="0"/>
              <a:t>Explain why these performance indicators were chosen</a:t>
            </a:r>
            <a:endParaRPr lang="hr-HR" altLang="sr-Latn-RS" sz="24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D1A8F5F-4394-4952-BC9E-0473CB97B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43" y="3284985"/>
            <a:ext cx="7920372" cy="329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49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3" y="274638"/>
            <a:ext cx="8759621" cy="114300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Seminar </a:t>
            </a:r>
            <a:r>
              <a:rPr lang="hr-HR" b="1" dirty="0" err="1"/>
              <a:t>paper</a:t>
            </a:r>
            <a:r>
              <a:rPr lang="hr-HR" b="1" dirty="0"/>
              <a:t> – CRITICAL SITUATIONS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4908" y="1270644"/>
            <a:ext cx="8442217" cy="2779812"/>
          </a:xfrm>
        </p:spPr>
        <p:txBody>
          <a:bodyPr>
            <a:noAutofit/>
          </a:bodyPr>
          <a:lstStyle/>
          <a:p>
            <a:r>
              <a:rPr lang="en-US" altLang="sr-Latn-RS" dirty="0"/>
              <a:t>Describe critical situations</a:t>
            </a:r>
          </a:p>
          <a:p>
            <a:r>
              <a:rPr lang="en-US" altLang="sr-Latn-RS" dirty="0"/>
              <a:t>Select at least three (3) critical situations</a:t>
            </a:r>
          </a:p>
          <a:p>
            <a:r>
              <a:rPr lang="en-US" altLang="sr-Latn-RS" dirty="0"/>
              <a:t>Display and Describe (Video Presentation)</a:t>
            </a:r>
          </a:p>
          <a:p>
            <a:r>
              <a:rPr lang="en-US" altLang="sr-Latn-RS" dirty="0"/>
              <a:t>Previous research on critical situations and related to your chosen sport</a:t>
            </a:r>
          </a:p>
          <a:p>
            <a:r>
              <a:rPr lang="en-US" altLang="sr-Latn-RS" dirty="0"/>
              <a:t>Explain why </a:t>
            </a:r>
            <a:r>
              <a:rPr lang="hr-HR" altLang="sr-Latn-RS" dirty="0"/>
              <a:t>do </a:t>
            </a:r>
            <a:r>
              <a:rPr lang="en-US" altLang="sr-Latn-RS" dirty="0"/>
              <a:t>you think these were critical situations</a:t>
            </a:r>
            <a:endParaRPr lang="hr-HR" altLang="sr-Latn-RS" sz="2400" dirty="0"/>
          </a:p>
        </p:txBody>
      </p:sp>
      <p:pic>
        <p:nvPicPr>
          <p:cNvPr id="9" name="Content Placeholder 8" descr="A picture containing game&#10;&#10;Description automatically generated">
            <a:extLst>
              <a:ext uri="{FF2B5EF4-FFF2-40B4-BE49-F238E27FC236}">
                <a16:creationId xmlns:a16="http://schemas.microsoft.com/office/drawing/2014/main" id="{6B72DB48-FEE5-408E-8DEF-630EA4DDD05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17" y="3979020"/>
            <a:ext cx="3924367" cy="2604342"/>
          </a:xfrm>
        </p:spPr>
      </p:pic>
      <p:pic>
        <p:nvPicPr>
          <p:cNvPr id="11" name="Picture 10" descr="A person flying a kite in a field&#10;&#10;Description automatically generated">
            <a:extLst>
              <a:ext uri="{FF2B5EF4-FFF2-40B4-BE49-F238E27FC236}">
                <a16:creationId xmlns:a16="http://schemas.microsoft.com/office/drawing/2014/main" id="{91E2C795-90DF-440F-9835-9E3540FC5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02" y="3979020"/>
            <a:ext cx="4094990" cy="260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5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584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NOTATIONAL ANALYSIS  Guidelines for seminar papers </vt:lpstr>
      <vt:lpstr>Seminar paper</vt:lpstr>
      <vt:lpstr>Seminar paper - Guidelines</vt:lpstr>
      <vt:lpstr>Seminar paper - Guidelines</vt:lpstr>
      <vt:lpstr>Seminar paper - INTRODUCTION</vt:lpstr>
      <vt:lpstr>Seminar paper – METHODS</vt:lpstr>
      <vt:lpstr>*PERFORMANCE INDICATORS</vt:lpstr>
      <vt:lpstr>Seminar paper– PERFORMANCE INDICATORS</vt:lpstr>
      <vt:lpstr>Seminar paper – CRITICAL SITUATIONS</vt:lpstr>
      <vt:lpstr>Seminar paper – DISCUSSION AND RESULTS</vt:lpstr>
      <vt:lpstr>Seminar paper – CONCLUSION</vt:lpstr>
      <vt:lpstr>Seminar paper – REFERENCES</vt:lpstr>
      <vt:lpstr>Seminar paper – THEMES</vt:lpstr>
      <vt:lpstr>DEADLINE FOR SEMINAR PAPERS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 sudaca momčadskih sportova s ciljem, produženja sudačke karijere, prevencije ozljeda i povećanja uspješnosti suđenja</dc:title>
  <dc:creator>Ivan</dc:creator>
  <cp:lastModifiedBy>Ivan Belcic</cp:lastModifiedBy>
  <cp:revision>78</cp:revision>
  <dcterms:created xsi:type="dcterms:W3CDTF">2015-01-22T23:24:59Z</dcterms:created>
  <dcterms:modified xsi:type="dcterms:W3CDTF">2019-11-10T16:55:55Z</dcterms:modified>
</cp:coreProperties>
</file>