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77" r:id="rId2"/>
    <p:sldId id="318" r:id="rId3"/>
    <p:sldId id="317" r:id="rId4"/>
    <p:sldId id="259" r:id="rId5"/>
    <p:sldId id="257" r:id="rId6"/>
    <p:sldId id="258" r:id="rId7"/>
    <p:sldId id="272" r:id="rId8"/>
    <p:sldId id="285" r:id="rId9"/>
    <p:sldId id="268" r:id="rId10"/>
    <p:sldId id="264" r:id="rId11"/>
    <p:sldId id="300" r:id="rId12"/>
    <p:sldId id="279" r:id="rId13"/>
    <p:sldId id="311" r:id="rId14"/>
    <p:sldId id="310" r:id="rId15"/>
    <p:sldId id="312" r:id="rId16"/>
    <p:sldId id="320" r:id="rId17"/>
    <p:sldId id="321" r:id="rId18"/>
    <p:sldId id="260" r:id="rId19"/>
    <p:sldId id="261" r:id="rId20"/>
    <p:sldId id="275" r:id="rId21"/>
    <p:sldId id="304" r:id="rId22"/>
    <p:sldId id="269" r:id="rId23"/>
    <p:sldId id="262" r:id="rId24"/>
    <p:sldId id="306" r:id="rId25"/>
    <p:sldId id="322" r:id="rId26"/>
    <p:sldId id="287" r:id="rId27"/>
    <p:sldId id="294" r:id="rId28"/>
    <p:sldId id="295" r:id="rId29"/>
    <p:sldId id="288" r:id="rId30"/>
    <p:sldId id="296" r:id="rId31"/>
    <p:sldId id="289" r:id="rId32"/>
    <p:sldId id="298" r:id="rId33"/>
    <p:sldId id="291" r:id="rId34"/>
    <p:sldId id="292" r:id="rId35"/>
    <p:sldId id="323" r:id="rId36"/>
    <p:sldId id="313" r:id="rId37"/>
    <p:sldId id="314" r:id="rId38"/>
    <p:sldId id="315" r:id="rId39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35"/>
    <p:restoredTop sz="94681"/>
  </p:normalViewPr>
  <p:slideViewPr>
    <p:cSldViewPr snapToGrid="0" snapToObjects="1">
      <p:cViewPr varScale="1">
        <p:scale>
          <a:sx n="112" d="100"/>
          <a:sy n="112" d="100"/>
        </p:scale>
        <p:origin x="200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/C:\Users\Lovro\Desktop\SPORTS\Grafovi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/C:\Users\Lovro\Desktop\Grafovi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/C:\Users\Lovro\Desktop\SPORTS\Grafovi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/C:\Users\Lovro\Desktop\Grafovi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/C:\Users\Lovro\Desktop\Grafovi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/C:\Users\Lovro\Desktop\Grafovi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/C:\Users\Lovro\Desktop\Grafovi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/C:\Users\Lovro\Desktop\Grafovi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C:\Users\Lovro\Desktop\Grafovi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/C:\Users\Lovro\Desktop\Grafovi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/C:\Users\Lovro\Desktop\SPORTS\Grafovi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/C:\Users\Lovro\Desktop\SPORTS\Grafovi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/C:\Users\Lovro\Desktop\Grafovi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Sheet1!$D$18</c:f>
              <c:strCache>
                <c:ptCount val="1"/>
                <c:pt idx="0">
                  <c:v>Dječaci</c:v>
                </c:pt>
              </c:strCache>
            </c:strRef>
          </c:tx>
          <c:spPr>
            <a:ln w="28575" cap="rnd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4722222222222224E-2"/>
                  <c:y val="-3.8888888888888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AA9-0943-944C-802FE0E1110A}"/>
                </c:ext>
              </c:extLst>
            </c:dLbl>
            <c:dLbl>
              <c:idx val="1"/>
              <c:layout>
                <c:manualLayout>
                  <c:x val="-2.6041666666666696E-2"/>
                  <c:y val="-2.5000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AA9-0943-944C-802FE0E1110A}"/>
                </c:ext>
              </c:extLst>
            </c:dLbl>
            <c:dLbl>
              <c:idx val="2"/>
              <c:layout>
                <c:manualLayout>
                  <c:x val="3.4722222222222238E-3"/>
                  <c:y val="-3.05555555555555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AA9-0943-944C-802FE0E1110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Sheet1!$C$19:$C$22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Sheet1!$D$19:$D$22</c:f>
              <c:numCache>
                <c:formatCode>General</c:formatCode>
                <c:ptCount val="4"/>
                <c:pt idx="0">
                  <c:v>132.69999999999999</c:v>
                </c:pt>
                <c:pt idx="1">
                  <c:v>138.51</c:v>
                </c:pt>
                <c:pt idx="2">
                  <c:v>112.21000000000002</c:v>
                </c:pt>
                <c:pt idx="3">
                  <c:v>92.36999999999999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AA9-0943-944C-802FE0E1110A}"/>
            </c:ext>
          </c:extLst>
        </c:ser>
        <c:ser>
          <c:idx val="1"/>
          <c:order val="1"/>
          <c:tx>
            <c:strRef>
              <c:f>Sheet1!$E$18</c:f>
              <c:strCache>
                <c:ptCount val="1"/>
                <c:pt idx="0">
                  <c:v>Djevojke</c:v>
                </c:pt>
              </c:strCache>
            </c:strRef>
          </c:tx>
          <c:spPr>
            <a:ln w="28575" cap="rnd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4305555555555556E-2"/>
                  <c:y val="-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AA9-0943-944C-802FE0E1110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Sheet1!$C$19:$C$22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Sheet1!$E$19:$E$22</c:f>
              <c:numCache>
                <c:formatCode>General</c:formatCode>
                <c:ptCount val="4"/>
                <c:pt idx="0">
                  <c:v>110.19</c:v>
                </c:pt>
                <c:pt idx="1">
                  <c:v>109.24000000000002</c:v>
                </c:pt>
                <c:pt idx="2">
                  <c:v>97.25</c:v>
                </c:pt>
                <c:pt idx="3">
                  <c:v>79.400000000000006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9AA9-0943-944C-802FE0E111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5870720"/>
        <c:axId val="135888896"/>
      </c:lineChart>
      <c:catAx>
        <c:axId val="1358707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35888896"/>
        <c:crosses val="autoZero"/>
        <c:auto val="1"/>
        <c:lblAlgn val="ctr"/>
        <c:lblOffset val="100"/>
        <c:noMultiLvlLbl val="0"/>
      </c:catAx>
      <c:valAx>
        <c:axId val="135888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35870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Sheet2!$D$115</c:f>
              <c:strCache>
                <c:ptCount val="1"/>
                <c:pt idx="0">
                  <c:v>Gimnazije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Sheet2!$C$116:$C$119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Sheet2!$D$116:$D$119</c:f>
              <c:numCache>
                <c:formatCode>General</c:formatCode>
                <c:ptCount val="4"/>
                <c:pt idx="0">
                  <c:v>27.3</c:v>
                </c:pt>
                <c:pt idx="1">
                  <c:v>31.1</c:v>
                </c:pt>
                <c:pt idx="2">
                  <c:v>24.2</c:v>
                </c:pt>
                <c:pt idx="3">
                  <c:v>20.5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9F-4541-AF5F-0E303EEA82BE}"/>
            </c:ext>
          </c:extLst>
        </c:ser>
        <c:ser>
          <c:idx val="1"/>
          <c:order val="1"/>
          <c:tx>
            <c:strRef>
              <c:f>Sheet2!$E$115</c:f>
              <c:strCache>
                <c:ptCount val="1"/>
                <c:pt idx="0">
                  <c:v>Strukovne škole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Sheet2!$C$116:$C$119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Sheet2!$E$116:$E$119</c:f>
              <c:numCache>
                <c:formatCode>General</c:formatCode>
                <c:ptCount val="4"/>
                <c:pt idx="0">
                  <c:v>20</c:v>
                </c:pt>
                <c:pt idx="1">
                  <c:v>18</c:v>
                </c:pt>
                <c:pt idx="2">
                  <c:v>20.3</c:v>
                </c:pt>
                <c:pt idx="3">
                  <c:v>16.899999999999999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B9F-4541-AF5F-0E303EEA82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1389824"/>
        <c:axId val="141391360"/>
      </c:barChart>
      <c:catAx>
        <c:axId val="1413898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41391360"/>
        <c:crosses val="autoZero"/>
        <c:auto val="1"/>
        <c:lblAlgn val="ctr"/>
        <c:lblOffset val="100"/>
        <c:noMultiLvlLbl val="0"/>
      </c:catAx>
      <c:valAx>
        <c:axId val="141391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41389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Sheet3!$D$143</c:f>
              <c:strCache>
                <c:ptCount val="1"/>
                <c:pt idx="0">
                  <c:v>Gimnazije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Sheet3!$C$144:$C$147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Sheet3!$D$144:$D$147</c:f>
              <c:numCache>
                <c:formatCode>General</c:formatCode>
                <c:ptCount val="4"/>
                <c:pt idx="0">
                  <c:v>21.8</c:v>
                </c:pt>
                <c:pt idx="1">
                  <c:v>16.2</c:v>
                </c:pt>
                <c:pt idx="2">
                  <c:v>15.2</c:v>
                </c:pt>
                <c:pt idx="3">
                  <c:v>8.6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78-1245-81DF-BF3CA665F8EC}"/>
            </c:ext>
          </c:extLst>
        </c:ser>
        <c:ser>
          <c:idx val="1"/>
          <c:order val="1"/>
          <c:tx>
            <c:strRef>
              <c:f>Sheet3!$E$143</c:f>
              <c:strCache>
                <c:ptCount val="1"/>
                <c:pt idx="0">
                  <c:v>Strukovne škole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Sheet3!$C$144:$C$147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Sheet3!$E$144:$E$147</c:f>
              <c:numCache>
                <c:formatCode>General</c:formatCode>
                <c:ptCount val="4"/>
                <c:pt idx="0">
                  <c:v>17.600000000000001</c:v>
                </c:pt>
                <c:pt idx="1">
                  <c:v>7.9</c:v>
                </c:pt>
                <c:pt idx="2">
                  <c:v>9.7000000000000011</c:v>
                </c:pt>
                <c:pt idx="3">
                  <c:v>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578-1245-81DF-BF3CA665F8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1317248"/>
        <c:axId val="141318784"/>
      </c:barChart>
      <c:catAx>
        <c:axId val="141317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41318784"/>
        <c:crosses val="autoZero"/>
        <c:auto val="1"/>
        <c:lblAlgn val="ctr"/>
        <c:lblOffset val="100"/>
        <c:noMultiLvlLbl val="0"/>
      </c:catAx>
      <c:valAx>
        <c:axId val="141318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41317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Sheet2!$D$130</c:f>
              <c:strCache>
                <c:ptCount val="1"/>
                <c:pt idx="0">
                  <c:v>Gimnazije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Sheet2!$C$131:$C$134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Sheet2!$D$131:$D$134</c:f>
              <c:numCache>
                <c:formatCode>General</c:formatCode>
                <c:ptCount val="4"/>
                <c:pt idx="0">
                  <c:v>15.2</c:v>
                </c:pt>
                <c:pt idx="1">
                  <c:v>13.2</c:v>
                </c:pt>
                <c:pt idx="2">
                  <c:v>5.6</c:v>
                </c:pt>
                <c:pt idx="3">
                  <c:v>4.5999999999999996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CC-7A4F-BD77-FF9C33277A44}"/>
            </c:ext>
          </c:extLst>
        </c:ser>
        <c:ser>
          <c:idx val="1"/>
          <c:order val="1"/>
          <c:tx>
            <c:strRef>
              <c:f>Sheet2!$E$130</c:f>
              <c:strCache>
                <c:ptCount val="1"/>
                <c:pt idx="0">
                  <c:v>Strukovne škole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Sheet2!$C$131:$C$134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Sheet2!$E$131:$E$134</c:f>
              <c:numCache>
                <c:formatCode>General</c:formatCode>
                <c:ptCount val="4"/>
                <c:pt idx="0">
                  <c:v>15.7</c:v>
                </c:pt>
                <c:pt idx="1">
                  <c:v>14.8</c:v>
                </c:pt>
                <c:pt idx="2">
                  <c:v>9.7000000000000011</c:v>
                </c:pt>
                <c:pt idx="3">
                  <c:v>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ACC-7A4F-BD77-FF9C33277A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1449856"/>
        <c:axId val="141455744"/>
      </c:barChart>
      <c:catAx>
        <c:axId val="1414498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41455744"/>
        <c:crosses val="autoZero"/>
        <c:auto val="1"/>
        <c:lblAlgn val="ctr"/>
        <c:lblOffset val="100"/>
        <c:noMultiLvlLbl val="0"/>
      </c:catAx>
      <c:valAx>
        <c:axId val="141455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41449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Sheet1!$D$28</c:f>
              <c:strCache>
                <c:ptCount val="1"/>
                <c:pt idx="0">
                  <c:v>Dječaci</c:v>
                </c:pt>
              </c:strCache>
            </c:strRef>
          </c:tx>
          <c:spPr>
            <a:ln w="28575" cap="rnd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5.2083333333333409E-3"/>
                  <c:y val="3.61111111111111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624-844D-977B-CC9B76E511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Sheet1!$C$29:$C$32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Sheet1!$D$29:$D$32</c:f>
              <c:numCache>
                <c:formatCode>General</c:formatCode>
                <c:ptCount val="4"/>
                <c:pt idx="0">
                  <c:v>411.78</c:v>
                </c:pt>
                <c:pt idx="1">
                  <c:v>394.72999999999979</c:v>
                </c:pt>
                <c:pt idx="2">
                  <c:v>404.83</c:v>
                </c:pt>
                <c:pt idx="3">
                  <c:v>372.17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624-844D-977B-CC9B76E511CD}"/>
            </c:ext>
          </c:extLst>
        </c:ser>
        <c:ser>
          <c:idx val="1"/>
          <c:order val="1"/>
          <c:tx>
            <c:strRef>
              <c:f>Sheet1!$E$28</c:f>
              <c:strCache>
                <c:ptCount val="1"/>
                <c:pt idx="0">
                  <c:v>Djevojke</c:v>
                </c:pt>
              </c:strCache>
            </c:strRef>
          </c:tx>
          <c:spPr>
            <a:ln w="28575" cap="rnd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4.1666666666666664E-2"/>
                  <c:y val="-7.50000000000000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624-844D-977B-CC9B76E511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Sheet1!$C$29:$C$32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Sheet1!$E$29:$E$32</c:f>
              <c:numCache>
                <c:formatCode>General</c:formatCode>
                <c:ptCount val="4"/>
                <c:pt idx="0">
                  <c:v>421.42999999999978</c:v>
                </c:pt>
                <c:pt idx="1">
                  <c:v>398.47999999999979</c:v>
                </c:pt>
                <c:pt idx="2">
                  <c:v>424.41999999999979</c:v>
                </c:pt>
                <c:pt idx="3">
                  <c:v>395.63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624-844D-977B-CC9B76E511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6437760"/>
        <c:axId val="136439296"/>
      </c:lineChart>
      <c:catAx>
        <c:axId val="1364377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36439296"/>
        <c:crosses val="autoZero"/>
        <c:auto val="1"/>
        <c:lblAlgn val="ctr"/>
        <c:lblOffset val="100"/>
        <c:noMultiLvlLbl val="0"/>
      </c:catAx>
      <c:valAx>
        <c:axId val="136439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36437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Sheet1!$D$36</c:f>
              <c:strCache>
                <c:ptCount val="1"/>
                <c:pt idx="0">
                  <c:v>Dječaci</c:v>
                </c:pt>
              </c:strCache>
            </c:strRef>
          </c:tx>
          <c:spPr>
            <a:ln w="28575" cap="rnd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4722222222222238E-3"/>
                  <c:y val="-2.77777777777778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B98-0949-9783-EA18BA71712A}"/>
                </c:ext>
              </c:extLst>
            </c:dLbl>
            <c:dLbl>
              <c:idx val="1"/>
              <c:layout>
                <c:manualLayout>
                  <c:x val="-5.2083333333333409E-3"/>
                  <c:y val="-3.3333333333333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B98-0949-9783-EA18BA71712A}"/>
                </c:ext>
              </c:extLst>
            </c:dLbl>
            <c:dLbl>
              <c:idx val="2"/>
              <c:layout>
                <c:manualLayout>
                  <c:x val="3.4722222222222238E-3"/>
                  <c:y val="-1.6666666666666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B98-0949-9783-EA18BA7171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Sheet1!$C$37:$C$40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Sheet1!$D$37:$D$40</c:f>
              <c:numCache>
                <c:formatCode>General</c:formatCode>
                <c:ptCount val="4"/>
                <c:pt idx="0">
                  <c:v>282.77</c:v>
                </c:pt>
                <c:pt idx="1">
                  <c:v>274.39</c:v>
                </c:pt>
                <c:pt idx="2">
                  <c:v>274.3</c:v>
                </c:pt>
                <c:pt idx="3">
                  <c:v>257.5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B98-0949-9783-EA18BA71712A}"/>
            </c:ext>
          </c:extLst>
        </c:ser>
        <c:ser>
          <c:idx val="1"/>
          <c:order val="1"/>
          <c:tx>
            <c:strRef>
              <c:f>Sheet1!$E$36</c:f>
              <c:strCache>
                <c:ptCount val="1"/>
                <c:pt idx="0">
                  <c:v>Djevojke</c:v>
                </c:pt>
              </c:strCache>
            </c:strRef>
          </c:tx>
          <c:spPr>
            <a:ln w="28575" cap="rnd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3888888888888904E-2"/>
                  <c:y val="3.05555555555555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B98-0949-9783-EA18BA71712A}"/>
                </c:ext>
              </c:extLst>
            </c:dLbl>
            <c:dLbl>
              <c:idx val="1"/>
              <c:layout>
                <c:manualLayout>
                  <c:x val="-1.5625E-2"/>
                  <c:y val="2.5000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B98-0949-9783-EA18BA71712A}"/>
                </c:ext>
              </c:extLst>
            </c:dLbl>
            <c:dLbl>
              <c:idx val="2"/>
              <c:layout>
                <c:manualLayout>
                  <c:x val="-5.2083333333333409E-3"/>
                  <c:y val="3.05555555555555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B98-0949-9783-EA18BA7171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Sheet1!$C$37:$C$40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Sheet1!$E$37:$E$40</c:f>
              <c:numCache>
                <c:formatCode>General</c:formatCode>
                <c:ptCount val="4"/>
                <c:pt idx="0">
                  <c:v>239.7</c:v>
                </c:pt>
                <c:pt idx="1">
                  <c:v>231.93</c:v>
                </c:pt>
                <c:pt idx="2">
                  <c:v>239.28</c:v>
                </c:pt>
                <c:pt idx="3">
                  <c:v>231.9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CB98-0949-9783-EA18BA7171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6546944"/>
        <c:axId val="136565120"/>
      </c:lineChart>
      <c:catAx>
        <c:axId val="1365469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36565120"/>
        <c:crosses val="autoZero"/>
        <c:auto val="1"/>
        <c:lblAlgn val="ctr"/>
        <c:lblOffset val="100"/>
        <c:noMultiLvlLbl val="0"/>
      </c:catAx>
      <c:valAx>
        <c:axId val="136565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36546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2488243657042848E-2"/>
          <c:y val="3.4847112860892406E-2"/>
          <c:w val="0.66697356189851265"/>
          <c:h val="0.84826881014873179"/>
        </c:manualLayout>
      </c:layout>
      <c:lineChart>
        <c:grouping val="standard"/>
        <c:varyColors val="0"/>
        <c:ser>
          <c:idx val="0"/>
          <c:order val="0"/>
          <c:tx>
            <c:strRef>
              <c:f>Sheet3!$D$76</c:f>
              <c:strCache>
                <c:ptCount val="1"/>
                <c:pt idx="0">
                  <c:v>Gimnazije</c:v>
                </c:pt>
              </c:strCache>
            </c:strRef>
          </c:tx>
          <c:spPr>
            <a:ln w="28575" cap="rnd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7361111111111119E-2"/>
                  <c:y val="2.5000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C56-D948-9ECF-4FD2BBEEF7F6}"/>
                </c:ext>
              </c:extLst>
            </c:dLbl>
            <c:dLbl>
              <c:idx val="1"/>
              <c:layout>
                <c:manualLayout>
                  <c:x val="-2.7777777777777801E-2"/>
                  <c:y val="2.5000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C56-D948-9ECF-4FD2BBEEF7F6}"/>
                </c:ext>
              </c:extLst>
            </c:dLbl>
            <c:dLbl>
              <c:idx val="2"/>
              <c:layout>
                <c:manualLayout>
                  <c:x val="-2.7777777777777863E-2"/>
                  <c:y val="3.05555555555555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C56-D948-9ECF-4FD2BBEEF7F6}"/>
                </c:ext>
              </c:extLst>
            </c:dLbl>
            <c:dLbl>
              <c:idx val="3"/>
              <c:layout>
                <c:manualLayout>
                  <c:x val="1.7361111111111119E-3"/>
                  <c:y val="2.5000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C56-D948-9ECF-4FD2BBEEF7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Sheet3!$C$77:$C$80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Sheet3!$D$77:$D$80</c:f>
              <c:numCache>
                <c:formatCode>General</c:formatCode>
                <c:ptCount val="4"/>
                <c:pt idx="0">
                  <c:v>261.57</c:v>
                </c:pt>
                <c:pt idx="1">
                  <c:v>262.20999999999987</c:v>
                </c:pt>
                <c:pt idx="2">
                  <c:v>257.16000000000008</c:v>
                </c:pt>
                <c:pt idx="3">
                  <c:v>234.14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C56-D948-9ECF-4FD2BBEEF7F6}"/>
            </c:ext>
          </c:extLst>
        </c:ser>
        <c:ser>
          <c:idx val="1"/>
          <c:order val="1"/>
          <c:tx>
            <c:strRef>
              <c:f>Sheet3!$E$76</c:f>
              <c:strCache>
                <c:ptCount val="1"/>
                <c:pt idx="0">
                  <c:v>Strukovne škole</c:v>
                </c:pt>
              </c:strCache>
            </c:strRef>
          </c:tx>
          <c:spPr>
            <a:ln w="28575" cap="rnd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5625E-2"/>
                  <c:y val="-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C56-D948-9ECF-4FD2BBEEF7F6}"/>
                </c:ext>
              </c:extLst>
            </c:dLbl>
            <c:dLbl>
              <c:idx val="1"/>
              <c:layout>
                <c:manualLayout>
                  <c:x val="-2.9513888888888888E-2"/>
                  <c:y val="-3.61111111111111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C56-D948-9ECF-4FD2BBEEF7F6}"/>
                </c:ext>
              </c:extLst>
            </c:dLbl>
            <c:dLbl>
              <c:idx val="2"/>
              <c:layout>
                <c:manualLayout>
                  <c:x val="-1.2152777777777719E-2"/>
                  <c:y val="-2.5000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C56-D948-9ECF-4FD2BBEEF7F6}"/>
                </c:ext>
              </c:extLst>
            </c:dLbl>
            <c:dLbl>
              <c:idx val="3"/>
              <c:layout>
                <c:manualLayout>
                  <c:x val="-5.2083333333333374E-3"/>
                  <c:y val="-3.05555555555555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C56-D948-9ECF-4FD2BBEEF7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Sheet3!$C$77:$C$80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Sheet3!$E$77:$E$80</c:f>
              <c:numCache>
                <c:formatCode>General</c:formatCode>
                <c:ptCount val="4"/>
                <c:pt idx="0">
                  <c:v>291.27999999999986</c:v>
                </c:pt>
                <c:pt idx="1">
                  <c:v>279.33</c:v>
                </c:pt>
                <c:pt idx="2">
                  <c:v>276.75</c:v>
                </c:pt>
                <c:pt idx="3">
                  <c:v>267.44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5C56-D948-9ECF-4FD2BBEEF7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8719232"/>
        <c:axId val="138720768"/>
      </c:lineChart>
      <c:catAx>
        <c:axId val="138719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38720768"/>
        <c:crosses val="autoZero"/>
        <c:auto val="1"/>
        <c:lblAlgn val="ctr"/>
        <c:lblOffset val="100"/>
        <c:noMultiLvlLbl val="0"/>
      </c:catAx>
      <c:valAx>
        <c:axId val="138720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38719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Sheet3!$D$84</c:f>
              <c:strCache>
                <c:ptCount val="1"/>
                <c:pt idx="0">
                  <c:v>Gimnazije</c:v>
                </c:pt>
              </c:strCache>
            </c:strRef>
          </c:tx>
          <c:spPr>
            <a:ln w="28575" cap="rnd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Sheet3!$C$85:$C$88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Sheet3!$D$85:$D$88</c:f>
              <c:numCache>
                <c:formatCode>General</c:formatCode>
                <c:ptCount val="4"/>
                <c:pt idx="0">
                  <c:v>198.81</c:v>
                </c:pt>
                <c:pt idx="1">
                  <c:v>203.03</c:v>
                </c:pt>
                <c:pt idx="2">
                  <c:v>218.08</c:v>
                </c:pt>
                <c:pt idx="3">
                  <c:v>204.67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AF5-3B49-A546-46A5E5683B9A}"/>
            </c:ext>
          </c:extLst>
        </c:ser>
        <c:ser>
          <c:idx val="1"/>
          <c:order val="1"/>
          <c:tx>
            <c:strRef>
              <c:f>Sheet3!$E$84</c:f>
              <c:strCache>
                <c:ptCount val="1"/>
                <c:pt idx="0">
                  <c:v>Strukovne škole</c:v>
                </c:pt>
              </c:strCache>
            </c:strRef>
          </c:tx>
          <c:spPr>
            <a:ln w="28575" cap="rnd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Sheet3!$C$85:$C$88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Sheet3!$E$85:$E$88</c:f>
              <c:numCache>
                <c:formatCode>General</c:formatCode>
                <c:ptCount val="4"/>
                <c:pt idx="0">
                  <c:v>276.9899999999999</c:v>
                </c:pt>
                <c:pt idx="1">
                  <c:v>254.25</c:v>
                </c:pt>
                <c:pt idx="2">
                  <c:v>262.2</c:v>
                </c:pt>
                <c:pt idx="3">
                  <c:v>275.64999999999998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AF5-3B49-A546-46A5E5683B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8816128"/>
        <c:axId val="138826112"/>
      </c:lineChart>
      <c:catAx>
        <c:axId val="1388161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38826112"/>
        <c:crosses val="autoZero"/>
        <c:auto val="1"/>
        <c:lblAlgn val="ctr"/>
        <c:lblOffset val="100"/>
        <c:noMultiLvlLbl val="0"/>
      </c:catAx>
      <c:valAx>
        <c:axId val="138826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38816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Sheet1!$D$94</c:f>
              <c:strCache>
                <c:ptCount val="1"/>
                <c:pt idx="0">
                  <c:v>Dječaci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Sheet1!$C$95:$C$98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Sheet1!$D$95:$D$98</c:f>
              <c:numCache>
                <c:formatCode>General</c:formatCode>
                <c:ptCount val="4"/>
                <c:pt idx="0">
                  <c:v>12</c:v>
                </c:pt>
                <c:pt idx="1">
                  <c:v>11.8</c:v>
                </c:pt>
                <c:pt idx="2">
                  <c:v>10.5</c:v>
                </c:pt>
                <c:pt idx="3">
                  <c:v>12.4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2F-834E-96FE-842FB5A0C265}"/>
            </c:ext>
          </c:extLst>
        </c:ser>
        <c:ser>
          <c:idx val="1"/>
          <c:order val="1"/>
          <c:tx>
            <c:strRef>
              <c:f>Sheet1!$E$94</c:f>
              <c:strCache>
                <c:ptCount val="1"/>
                <c:pt idx="0">
                  <c:v>Djevojke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Sheet1!$C$95:$C$98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Sheet1!$E$95:$E$98</c:f>
              <c:numCache>
                <c:formatCode>General</c:formatCode>
                <c:ptCount val="4"/>
                <c:pt idx="0">
                  <c:v>20.3</c:v>
                </c:pt>
                <c:pt idx="1">
                  <c:v>19.600000000000001</c:v>
                </c:pt>
                <c:pt idx="2">
                  <c:v>13.5</c:v>
                </c:pt>
                <c:pt idx="3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A2F-834E-96FE-842FB5A0C2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6467968"/>
        <c:axId val="136469504"/>
      </c:barChart>
      <c:catAx>
        <c:axId val="1364679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36469504"/>
        <c:crosses val="autoZero"/>
        <c:auto val="1"/>
        <c:lblAlgn val="ctr"/>
        <c:lblOffset val="100"/>
        <c:noMultiLvlLbl val="0"/>
      </c:catAx>
      <c:valAx>
        <c:axId val="136469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36467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Sheet1!$D$42</c:f>
              <c:strCache>
                <c:ptCount val="1"/>
                <c:pt idx="0">
                  <c:v>Dječaci</c:v>
                </c:pt>
              </c:strCache>
            </c:strRef>
          </c:tx>
          <c:spPr>
            <a:ln w="28575" cap="rnd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4305555555555556E-2"/>
                  <c:y val="-3.05555555555555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7F4-2E48-AD00-3B1D84F98EF9}"/>
                </c:ext>
              </c:extLst>
            </c:dLbl>
            <c:dLbl>
              <c:idx val="1"/>
              <c:layout>
                <c:manualLayout>
                  <c:x val="3.4722222222222238E-3"/>
                  <c:y val="-3.3333333333333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7F4-2E48-AD00-3B1D84F98EF9}"/>
                </c:ext>
              </c:extLst>
            </c:dLbl>
            <c:dLbl>
              <c:idx val="2"/>
              <c:layout>
                <c:manualLayout>
                  <c:x val="-1.5625E-2"/>
                  <c:y val="-3.61111111111111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7F4-2E48-AD00-3B1D84F98E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Sheet1!$C$43:$C$46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Sheet1!$D$43:$D$46</c:f>
              <c:numCache>
                <c:formatCode>General</c:formatCode>
                <c:ptCount val="4"/>
                <c:pt idx="0">
                  <c:v>90.19</c:v>
                </c:pt>
                <c:pt idx="1">
                  <c:v>81.400000000000006</c:v>
                </c:pt>
                <c:pt idx="2">
                  <c:v>72.849999999999994</c:v>
                </c:pt>
                <c:pt idx="3">
                  <c:v>73.16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7F4-2E48-AD00-3B1D84F98EF9}"/>
            </c:ext>
          </c:extLst>
        </c:ser>
        <c:ser>
          <c:idx val="1"/>
          <c:order val="1"/>
          <c:tx>
            <c:strRef>
              <c:f>Sheet1!$E$42</c:f>
              <c:strCache>
                <c:ptCount val="1"/>
                <c:pt idx="0">
                  <c:v>Djevojke</c:v>
                </c:pt>
              </c:strCache>
            </c:strRef>
          </c:tx>
          <c:spPr>
            <a:ln w="28575" cap="rnd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3888888888888904E-2"/>
                  <c:y val="-2.5000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7F4-2E48-AD00-3B1D84F98EF9}"/>
                </c:ext>
              </c:extLst>
            </c:dLbl>
            <c:dLbl>
              <c:idx val="1"/>
              <c:layout>
                <c:manualLayout>
                  <c:x val="-5.2083333333333409E-3"/>
                  <c:y val="-2.22222222222222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7F4-2E48-AD00-3B1D84F98EF9}"/>
                </c:ext>
              </c:extLst>
            </c:dLbl>
            <c:dLbl>
              <c:idx val="2"/>
              <c:layout>
                <c:manualLayout>
                  <c:x val="-1.5625E-2"/>
                  <c:y val="-2.22222222222222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7F4-2E48-AD00-3B1D84F98E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Sheet1!$C$43:$C$46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Sheet1!$E$43:$E$46</c:f>
              <c:numCache>
                <c:formatCode>General</c:formatCode>
                <c:ptCount val="4"/>
                <c:pt idx="0">
                  <c:v>121.29</c:v>
                </c:pt>
                <c:pt idx="1">
                  <c:v>113.66</c:v>
                </c:pt>
                <c:pt idx="2">
                  <c:v>116.05</c:v>
                </c:pt>
                <c:pt idx="3">
                  <c:v>117.29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C7F4-2E48-AD00-3B1D84F98E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6708480"/>
        <c:axId val="136710016"/>
      </c:lineChart>
      <c:catAx>
        <c:axId val="1367084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36710016"/>
        <c:crosses val="autoZero"/>
        <c:auto val="1"/>
        <c:lblAlgn val="ctr"/>
        <c:lblOffset val="100"/>
        <c:noMultiLvlLbl val="0"/>
      </c:catAx>
      <c:valAx>
        <c:axId val="136710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36708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Sheet3!$D$105</c:f>
              <c:strCache>
                <c:ptCount val="1"/>
                <c:pt idx="0">
                  <c:v>Gimnazije</c:v>
                </c:pt>
              </c:strCache>
            </c:strRef>
          </c:tx>
          <c:spPr>
            <a:ln w="28575" cap="rnd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Sheet3!$C$106:$C$109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Sheet3!$D$106:$D$109</c:f>
              <c:numCache>
                <c:formatCode>General</c:formatCode>
                <c:ptCount val="4"/>
                <c:pt idx="0">
                  <c:v>108</c:v>
                </c:pt>
                <c:pt idx="1">
                  <c:v>109.93</c:v>
                </c:pt>
                <c:pt idx="2">
                  <c:v>97.7</c:v>
                </c:pt>
                <c:pt idx="3">
                  <c:v>95.66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9DC-5549-9042-A923D0F91589}"/>
            </c:ext>
          </c:extLst>
        </c:ser>
        <c:ser>
          <c:idx val="1"/>
          <c:order val="1"/>
          <c:tx>
            <c:strRef>
              <c:f>Sheet3!$E$105</c:f>
              <c:strCache>
                <c:ptCount val="1"/>
                <c:pt idx="0">
                  <c:v>Strukovne škole</c:v>
                </c:pt>
              </c:strCache>
            </c:strRef>
          </c:tx>
          <c:spPr>
            <a:ln w="28575" cap="rnd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Sheet3!$C$106:$C$109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Sheet3!$E$106:$E$109</c:f>
              <c:numCache>
                <c:formatCode>General</c:formatCode>
                <c:ptCount val="4"/>
                <c:pt idx="0">
                  <c:v>81.93</c:v>
                </c:pt>
                <c:pt idx="1">
                  <c:v>69.31</c:v>
                </c:pt>
                <c:pt idx="2">
                  <c:v>59.18</c:v>
                </c:pt>
                <c:pt idx="3">
                  <c:v>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9DC-5549-9042-A923D0F915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9025408"/>
        <c:axId val="139035392"/>
      </c:lineChart>
      <c:catAx>
        <c:axId val="139025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39035392"/>
        <c:crosses val="autoZero"/>
        <c:auto val="1"/>
        <c:lblAlgn val="ctr"/>
        <c:lblOffset val="100"/>
        <c:noMultiLvlLbl val="0"/>
      </c:catAx>
      <c:valAx>
        <c:axId val="139035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39025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Sheet1!$D$3</c:f>
              <c:strCache>
                <c:ptCount val="1"/>
                <c:pt idx="0">
                  <c:v>Dječaci</c:v>
                </c:pt>
              </c:strCache>
            </c:strRef>
          </c:tx>
          <c:spPr>
            <a:ln w="28575" cap="rnd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3809523809523826E-2"/>
                  <c:y val="-4.16666666666666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CE6-2349-9DD6-90ED23DFA7B6}"/>
                </c:ext>
              </c:extLst>
            </c:dLbl>
            <c:dLbl>
              <c:idx val="1"/>
              <c:layout>
                <c:manualLayout>
                  <c:x val="1.9841269841269858E-3"/>
                  <c:y val="-1.94444444444444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CE6-2349-9DD6-90ED23DFA7B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Sheet1!$C$4:$C$7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Sheet1!$D$4:$D$7</c:f>
              <c:numCache>
                <c:formatCode>General</c:formatCode>
                <c:ptCount val="4"/>
                <c:pt idx="0">
                  <c:v>69.36</c:v>
                </c:pt>
                <c:pt idx="1">
                  <c:v>71.52</c:v>
                </c:pt>
                <c:pt idx="2">
                  <c:v>59.790000000000013</c:v>
                </c:pt>
                <c:pt idx="3">
                  <c:v>48.730000000000011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CE6-2349-9DD6-90ED23DFA7B6}"/>
            </c:ext>
          </c:extLst>
        </c:ser>
        <c:ser>
          <c:idx val="1"/>
          <c:order val="1"/>
          <c:tx>
            <c:strRef>
              <c:f>Sheet1!$E$3</c:f>
              <c:strCache>
                <c:ptCount val="1"/>
                <c:pt idx="0">
                  <c:v>Djevojke</c:v>
                </c:pt>
              </c:strCache>
            </c:strRef>
          </c:tx>
          <c:spPr>
            <a:ln w="28575" cap="rnd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3809523809523826E-2"/>
                  <c:y val="-2.50000000000000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CE6-2349-9DD6-90ED23DFA7B6}"/>
                </c:ext>
              </c:extLst>
            </c:dLbl>
            <c:dLbl>
              <c:idx val="1"/>
              <c:layout>
                <c:manualLayout>
                  <c:x val="-7.936507936507943E-3"/>
                  <c:y val="-1.94444444444444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CE6-2349-9DD6-90ED23DFA7B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Sheet1!$C$4:$C$7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Sheet1!$E$4:$E$7</c:f>
              <c:numCache>
                <c:formatCode>General</c:formatCode>
                <c:ptCount val="4"/>
                <c:pt idx="0">
                  <c:v>50.55</c:v>
                </c:pt>
                <c:pt idx="1">
                  <c:v>51.06</c:v>
                </c:pt>
                <c:pt idx="2">
                  <c:v>46.49</c:v>
                </c:pt>
                <c:pt idx="3">
                  <c:v>35.950000000000003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9CE6-2349-9DD6-90ED23DFA7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5703936"/>
        <c:axId val="135931008"/>
      </c:lineChart>
      <c:catAx>
        <c:axId val="1357039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35931008"/>
        <c:crosses val="autoZero"/>
        <c:auto val="1"/>
        <c:lblAlgn val="ctr"/>
        <c:lblOffset val="100"/>
        <c:noMultiLvlLbl val="0"/>
      </c:catAx>
      <c:valAx>
        <c:axId val="135931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35703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just"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Sheet3!$D$113</c:f>
              <c:strCache>
                <c:ptCount val="1"/>
                <c:pt idx="0">
                  <c:v>Gimnazije</c:v>
                </c:pt>
              </c:strCache>
            </c:strRef>
          </c:tx>
          <c:spPr>
            <a:ln w="28575" cap="rnd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4305555555555556E-2"/>
                  <c:y val="-1.94444444444444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549-6546-986F-BCC5BF2DEF0D}"/>
                </c:ext>
              </c:extLst>
            </c:dLbl>
            <c:dLbl>
              <c:idx val="1"/>
              <c:layout>
                <c:manualLayout>
                  <c:x val="-1.3888888888888897E-2"/>
                  <c:y val="4.72222222222222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549-6546-986F-BCC5BF2DEF0D}"/>
                </c:ext>
              </c:extLst>
            </c:dLbl>
            <c:dLbl>
              <c:idx val="2"/>
              <c:layout>
                <c:manualLayout>
                  <c:x val="-3.4722222222222858E-3"/>
                  <c:y val="4.44444444444444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549-6546-986F-BCC5BF2DEF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Sheet3!$C$114:$C$117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Sheet3!$D$114:$D$117</c:f>
              <c:numCache>
                <c:formatCode>General</c:formatCode>
                <c:ptCount val="4"/>
                <c:pt idx="0">
                  <c:v>146.04</c:v>
                </c:pt>
                <c:pt idx="1">
                  <c:v>143.56</c:v>
                </c:pt>
                <c:pt idx="2">
                  <c:v>146.13</c:v>
                </c:pt>
                <c:pt idx="3">
                  <c:v>144.6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549-6546-986F-BCC5BF2DEF0D}"/>
            </c:ext>
          </c:extLst>
        </c:ser>
        <c:ser>
          <c:idx val="1"/>
          <c:order val="1"/>
          <c:tx>
            <c:strRef>
              <c:f>Sheet3!$E$113</c:f>
              <c:strCache>
                <c:ptCount val="1"/>
                <c:pt idx="0">
                  <c:v>Strukovne škole</c:v>
                </c:pt>
              </c:strCache>
            </c:strRef>
          </c:tx>
          <c:spPr>
            <a:ln w="28575" cap="rnd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1.3888888888888897E-2"/>
                  <c:y val="4.72222222222221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549-6546-986F-BCC5BF2DEF0D}"/>
                </c:ext>
              </c:extLst>
            </c:dLbl>
            <c:dLbl>
              <c:idx val="2"/>
              <c:layout>
                <c:manualLayout>
                  <c:x val="-2.4305555555555618E-2"/>
                  <c:y val="3.05555555555555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549-6546-986F-BCC5BF2DEF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Sheet3!$C$114:$C$117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Sheet3!$E$114:$E$117</c:f>
              <c:numCache>
                <c:formatCode>General</c:formatCode>
                <c:ptCount val="4"/>
                <c:pt idx="0">
                  <c:v>98.710000000000022</c:v>
                </c:pt>
                <c:pt idx="1">
                  <c:v>86.55</c:v>
                </c:pt>
                <c:pt idx="2">
                  <c:v>89.740000000000023</c:v>
                </c:pt>
                <c:pt idx="3">
                  <c:v>90.149999999999991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C549-6546-986F-BCC5BF2DEF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9077504"/>
        <c:axId val="139079040"/>
      </c:lineChart>
      <c:catAx>
        <c:axId val="139077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39079040"/>
        <c:crosses val="autoZero"/>
        <c:auto val="1"/>
        <c:lblAlgn val="ctr"/>
        <c:lblOffset val="100"/>
        <c:noMultiLvlLbl val="0"/>
      </c:catAx>
      <c:valAx>
        <c:axId val="139079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39077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Gimnazije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Dječaci</c:v>
                </c:pt>
                <c:pt idx="1">
                  <c:v>Djevojke</c:v>
                </c:pt>
              </c:strCache>
            </c:strRef>
          </c:cat>
          <c:val>
            <c:numRef>
              <c:f>Sheet1!$B$2:$B$3</c:f>
              <c:numCache>
                <c:formatCode>0.0</c:formatCode>
                <c:ptCount val="2"/>
                <c:pt idx="0">
                  <c:v>5.9</c:v>
                </c:pt>
                <c:pt idx="1">
                  <c:v>10.594036697247709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42-304C-B8A4-0D215C39998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Strukovne škole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Dječaci</c:v>
                </c:pt>
                <c:pt idx="1">
                  <c:v>Djevojke</c:v>
                </c:pt>
              </c:strCache>
            </c:strRef>
          </c:cat>
          <c:val>
            <c:numRef>
              <c:f>Sheet1!$C$2:$C$3</c:f>
              <c:numCache>
                <c:formatCode>0.0</c:formatCode>
                <c:ptCount val="2"/>
                <c:pt idx="0">
                  <c:v>6.6</c:v>
                </c:pt>
                <c:pt idx="1">
                  <c:v>8.9319587628866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742-304C-B8A4-0D215C3999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6385664"/>
        <c:axId val="136387200"/>
      </c:barChart>
      <c:catAx>
        <c:axId val="136385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36387200"/>
        <c:crossesAt val="0"/>
        <c:auto val="1"/>
        <c:lblAlgn val="ctr"/>
        <c:lblOffset val="100"/>
        <c:noMultiLvlLbl val="0"/>
      </c:catAx>
      <c:valAx>
        <c:axId val="136387200"/>
        <c:scaling>
          <c:orientation val="minMax"/>
          <c:max val="13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36385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&lt;10 percentila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Dječaci</c:v>
                </c:pt>
                <c:pt idx="1">
                  <c:v>Djevojke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>
                  <c:v>0.12871287128712872</c:v>
                </c:pt>
                <c:pt idx="1">
                  <c:v>0.12738853503184713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42-304C-B8A4-0D215C39998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10-90 percentila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Dječaci</c:v>
                </c:pt>
                <c:pt idx="1">
                  <c:v>Djevojke</c:v>
                </c:pt>
              </c:strCache>
            </c:strRef>
          </c:cat>
          <c:val>
            <c:numRef>
              <c:f>Sheet1!$C$2:$C$3</c:f>
              <c:numCache>
                <c:formatCode>0.0%</c:formatCode>
                <c:ptCount val="2"/>
                <c:pt idx="0">
                  <c:v>0.81518151815181517</c:v>
                </c:pt>
                <c:pt idx="1">
                  <c:v>0.78980891719745228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742-304C-B8A4-0D215C39998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&gt;90 percentila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Dječaci</c:v>
                </c:pt>
                <c:pt idx="1">
                  <c:v>Djevojke</c:v>
                </c:pt>
              </c:strCache>
            </c:strRef>
          </c:cat>
          <c:val>
            <c:numRef>
              <c:f>Sheet1!$D$2:$D$3</c:f>
              <c:numCache>
                <c:formatCode>0.0%</c:formatCode>
                <c:ptCount val="2"/>
                <c:pt idx="0">
                  <c:v>5.6105610561056105E-2</c:v>
                </c:pt>
                <c:pt idx="1">
                  <c:v>8.2802547770700632E-2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8C3-9A41-9714-2E46483DA4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6385664"/>
        <c:axId val="136387200"/>
      </c:barChart>
      <c:catAx>
        <c:axId val="136385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36387200"/>
        <c:crossesAt val="0"/>
        <c:auto val="1"/>
        <c:lblAlgn val="ctr"/>
        <c:lblOffset val="100"/>
        <c:noMultiLvlLbl val="0"/>
      </c:catAx>
      <c:valAx>
        <c:axId val="13638720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36385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197591672632048"/>
          <c:y val="6.4970993337400293E-2"/>
          <c:w val="0.86431380420996928"/>
          <c:h val="0.7373699500399514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&lt;10 percentila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Dječaci gimnazije</c:v>
                </c:pt>
                <c:pt idx="1">
                  <c:v>Dječaci strukovne škole</c:v>
                </c:pt>
                <c:pt idx="2">
                  <c:v>Djevojke gimnazije</c:v>
                </c:pt>
                <c:pt idx="3">
                  <c:v>Djevojke strukovne škole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0.11587982832618025</c:v>
                </c:pt>
                <c:pt idx="1">
                  <c:v>0.17142857142857143</c:v>
                </c:pt>
                <c:pt idx="2">
                  <c:v>0.11467889908256881</c:v>
                </c:pt>
                <c:pt idx="3">
                  <c:v>0.15625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42-304C-B8A4-0D215C39998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10-90 percentila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Dječaci gimnazije</c:v>
                </c:pt>
                <c:pt idx="1">
                  <c:v>Dječaci strukovne škole</c:v>
                </c:pt>
                <c:pt idx="2">
                  <c:v>Djevojke gimnazije</c:v>
                </c:pt>
                <c:pt idx="3">
                  <c:v>Djevojke strukovne škole</c:v>
                </c:pt>
              </c:strCache>
            </c:strRef>
          </c:cat>
          <c:val>
            <c:numRef>
              <c:f>Sheet1!$C$2:$C$5</c:f>
              <c:numCache>
                <c:formatCode>0.0%</c:formatCode>
                <c:ptCount val="4"/>
                <c:pt idx="0">
                  <c:v>0.8283261802575107</c:v>
                </c:pt>
                <c:pt idx="1">
                  <c:v>0.77142857142857146</c:v>
                </c:pt>
                <c:pt idx="2">
                  <c:v>0.78899082568807344</c:v>
                </c:pt>
                <c:pt idx="3">
                  <c:v>0.79166666666666663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742-304C-B8A4-0D215C39998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&gt;90 percentila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Dječaci gimnazije</c:v>
                </c:pt>
                <c:pt idx="1">
                  <c:v>Dječaci strukovne škole</c:v>
                </c:pt>
                <c:pt idx="2">
                  <c:v>Djevojke gimnazije</c:v>
                </c:pt>
                <c:pt idx="3">
                  <c:v>Djevojke strukovne škole</c:v>
                </c:pt>
              </c:strCache>
            </c:strRef>
          </c:cat>
          <c:val>
            <c:numRef>
              <c:f>Sheet1!$D$2:$D$5</c:f>
              <c:numCache>
                <c:formatCode>0.0%</c:formatCode>
                <c:ptCount val="4"/>
                <c:pt idx="0">
                  <c:v>5.5793991416309016E-2</c:v>
                </c:pt>
                <c:pt idx="1">
                  <c:v>5.7142857142857141E-2</c:v>
                </c:pt>
                <c:pt idx="2">
                  <c:v>9.6330275229357804E-2</c:v>
                </c:pt>
                <c:pt idx="3">
                  <c:v>5.2083333333333336E-2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8C3-9A41-9714-2E46483DA4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6385664"/>
        <c:axId val="136387200"/>
      </c:barChart>
      <c:catAx>
        <c:axId val="136385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36387200"/>
        <c:crossesAt val="0"/>
        <c:auto val="1"/>
        <c:lblAlgn val="ctr"/>
        <c:lblOffset val="100"/>
        <c:noMultiLvlLbl val="0"/>
      </c:catAx>
      <c:valAx>
        <c:axId val="13638720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36385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Gimnazije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Dječaci</c:v>
                </c:pt>
                <c:pt idx="1">
                  <c:v>Djevojke</c:v>
                </c:pt>
              </c:strCache>
            </c:strRef>
          </c:cat>
          <c:val>
            <c:numRef>
              <c:f>Sheet1!$B$2:$B$3</c:f>
              <c:numCache>
                <c:formatCode>0</c:formatCode>
                <c:ptCount val="2"/>
                <c:pt idx="0">
                  <c:v>203</c:v>
                </c:pt>
                <c:pt idx="1">
                  <c:v>155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42-304C-B8A4-0D215C39998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Strukovne škole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Dječaci</c:v>
                </c:pt>
                <c:pt idx="1">
                  <c:v>Djevojke</c:v>
                </c:pt>
              </c:strCache>
            </c:strRef>
          </c:cat>
          <c:val>
            <c:numRef>
              <c:f>Sheet1!$C$2:$C$3</c:f>
              <c:numCache>
                <c:formatCode>0</c:formatCode>
                <c:ptCount val="2"/>
                <c:pt idx="0">
                  <c:v>198</c:v>
                </c:pt>
                <c:pt idx="1">
                  <c:v>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742-304C-B8A4-0D215C3999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6385664"/>
        <c:axId val="136387200"/>
      </c:barChart>
      <c:catAx>
        <c:axId val="136385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36387200"/>
        <c:crossesAt val="0"/>
        <c:auto val="1"/>
        <c:lblAlgn val="ctr"/>
        <c:lblOffset val="100"/>
        <c:noMultiLvlLbl val="0"/>
      </c:catAx>
      <c:valAx>
        <c:axId val="136387200"/>
        <c:scaling>
          <c:orientation val="minMax"/>
          <c:max val="25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36385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&lt;10 percentila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Dječaci</c:v>
                </c:pt>
                <c:pt idx="1">
                  <c:v>Djevojke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>
                  <c:v>7.5313807531380755E-2</c:v>
                </c:pt>
                <c:pt idx="1">
                  <c:v>0.10902255639097744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42-304C-B8A4-0D215C39998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10-90 percentila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Dječaci</c:v>
                </c:pt>
                <c:pt idx="1">
                  <c:v>Djevojke</c:v>
                </c:pt>
              </c:strCache>
            </c:strRef>
          </c:cat>
          <c:val>
            <c:numRef>
              <c:f>Sheet1!$C$2:$C$3</c:f>
              <c:numCache>
                <c:formatCode>0.0%</c:formatCode>
                <c:ptCount val="2"/>
                <c:pt idx="0">
                  <c:v>0.88702928870292885</c:v>
                </c:pt>
                <c:pt idx="1">
                  <c:v>0.78947368421052633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742-304C-B8A4-0D215C39998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&gt;90 percentila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Dječaci</c:v>
                </c:pt>
                <c:pt idx="1">
                  <c:v>Djevojke</c:v>
                </c:pt>
              </c:strCache>
            </c:strRef>
          </c:cat>
          <c:val>
            <c:numRef>
              <c:f>Sheet1!$D$2:$D$3</c:f>
              <c:numCache>
                <c:formatCode>0.0%</c:formatCode>
                <c:ptCount val="2"/>
                <c:pt idx="0">
                  <c:v>3.7656903765690378E-2</c:v>
                </c:pt>
                <c:pt idx="1">
                  <c:v>0.10150375939849623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8C3-9A41-9714-2E46483DA4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6385664"/>
        <c:axId val="136387200"/>
      </c:barChart>
      <c:catAx>
        <c:axId val="136385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36387200"/>
        <c:crossesAt val="0"/>
        <c:auto val="1"/>
        <c:lblAlgn val="ctr"/>
        <c:lblOffset val="100"/>
        <c:noMultiLvlLbl val="0"/>
      </c:catAx>
      <c:valAx>
        <c:axId val="13638720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36385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1612870360054179E-2"/>
          <c:y val="4.4049865722626647E-2"/>
          <c:w val="0.91499552532782769"/>
          <c:h val="0.792222437247093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Gimnazije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Dječaci</c:v>
                </c:pt>
                <c:pt idx="1">
                  <c:v>Djevojke</c:v>
                </c:pt>
              </c:strCache>
            </c:strRef>
          </c:cat>
          <c:val>
            <c:numRef>
              <c:f>Sheet1!$B$2:$B$3</c:f>
              <c:numCache>
                <c:formatCode>0</c:formatCode>
                <c:ptCount val="2"/>
                <c:pt idx="0">
                  <c:v>23</c:v>
                </c:pt>
                <c:pt idx="1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42-304C-B8A4-0D215C39998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Strukovne škole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Dječaci</c:v>
                </c:pt>
                <c:pt idx="1">
                  <c:v>Djevojke</c:v>
                </c:pt>
              </c:strCache>
            </c:strRef>
          </c:cat>
          <c:val>
            <c:numRef>
              <c:f>Sheet1!$C$2:$C$3</c:f>
              <c:numCache>
                <c:formatCode>0</c:formatCode>
                <c:ptCount val="2"/>
                <c:pt idx="0">
                  <c:v>23</c:v>
                </c:pt>
                <c:pt idx="1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742-304C-B8A4-0D215C3999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6385664"/>
        <c:axId val="136387200"/>
      </c:barChart>
      <c:catAx>
        <c:axId val="136385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36387200"/>
        <c:crossesAt val="0"/>
        <c:auto val="1"/>
        <c:lblAlgn val="ctr"/>
        <c:lblOffset val="100"/>
        <c:noMultiLvlLbl val="0"/>
      </c:catAx>
      <c:valAx>
        <c:axId val="136387200"/>
        <c:scaling>
          <c:orientation val="minMax"/>
          <c:max val="3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36385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&lt;10 percentila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Dječaci</c:v>
                </c:pt>
                <c:pt idx="1">
                  <c:v>Djevojke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>
                  <c:v>0.16129032258064516</c:v>
                </c:pt>
                <c:pt idx="1">
                  <c:v>0.19344262295081968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42-304C-B8A4-0D215C39998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10-90 percentila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Dječaci</c:v>
                </c:pt>
                <c:pt idx="1">
                  <c:v>Djevojke</c:v>
                </c:pt>
              </c:strCache>
            </c:strRef>
          </c:cat>
          <c:val>
            <c:numRef>
              <c:f>Sheet1!$C$2:$C$3</c:f>
              <c:numCache>
                <c:formatCode>0.0%</c:formatCode>
                <c:ptCount val="2"/>
                <c:pt idx="0">
                  <c:v>0.80645161290322576</c:v>
                </c:pt>
                <c:pt idx="1">
                  <c:v>0.76065573770491801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742-304C-B8A4-0D215C39998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&gt;90 percentila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Dječaci</c:v>
                </c:pt>
                <c:pt idx="1">
                  <c:v>Djevojke</c:v>
                </c:pt>
              </c:strCache>
            </c:strRef>
          </c:cat>
          <c:val>
            <c:numRef>
              <c:f>Sheet1!$D$2:$D$3</c:f>
              <c:numCache>
                <c:formatCode>0.0%</c:formatCode>
                <c:ptCount val="2"/>
                <c:pt idx="0">
                  <c:v>3.2258064516129031E-2</c:v>
                </c:pt>
                <c:pt idx="1">
                  <c:v>4.5901639344262293E-2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8C3-9A41-9714-2E46483DA4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6385664"/>
        <c:axId val="136387200"/>
      </c:barChart>
      <c:catAx>
        <c:axId val="136385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36387200"/>
        <c:crossesAt val="0"/>
        <c:auto val="1"/>
        <c:lblAlgn val="ctr"/>
        <c:lblOffset val="100"/>
        <c:noMultiLvlLbl val="0"/>
      </c:catAx>
      <c:valAx>
        <c:axId val="13638720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36385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Gimnazije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Dječaci</c:v>
                </c:pt>
                <c:pt idx="1">
                  <c:v>Djevojke</c:v>
                </c:pt>
              </c:strCache>
            </c:strRef>
          </c:cat>
          <c:val>
            <c:numRef>
              <c:f>Sheet1!$B$2:$B$3</c:f>
              <c:numCache>
                <c:formatCode>0.0</c:formatCode>
                <c:ptCount val="2"/>
                <c:pt idx="0">
                  <c:v>40.700000000000003</c:v>
                </c:pt>
                <c:pt idx="1">
                  <c:v>34.3429426460239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42-304C-B8A4-0D215C39998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Strukovne škole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Dječaci</c:v>
                </c:pt>
                <c:pt idx="1">
                  <c:v>Djevojke</c:v>
                </c:pt>
              </c:strCache>
            </c:strRef>
          </c:cat>
          <c:val>
            <c:numRef>
              <c:f>Sheet1!$C$2:$C$3</c:f>
              <c:numCache>
                <c:formatCode>0.0</c:formatCode>
                <c:ptCount val="2"/>
                <c:pt idx="0">
                  <c:v>42.5</c:v>
                </c:pt>
                <c:pt idx="1">
                  <c:v>37.33871416805983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742-304C-B8A4-0D215C3999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6385664"/>
        <c:axId val="136387200"/>
      </c:barChart>
      <c:catAx>
        <c:axId val="136385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36387200"/>
        <c:crossesAt val="0"/>
        <c:auto val="1"/>
        <c:lblAlgn val="ctr"/>
        <c:lblOffset val="100"/>
        <c:noMultiLvlLbl val="0"/>
      </c:catAx>
      <c:valAx>
        <c:axId val="136387200"/>
        <c:scaling>
          <c:orientation val="minMax"/>
          <c:max val="5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36385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NI-HR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Dječaci</c:v>
                </c:pt>
                <c:pt idx="1">
                  <c:v>Djevojke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>
                  <c:v>0.5506607929515418</c:v>
                </c:pt>
                <c:pt idx="1">
                  <c:v>0.64386792452830188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42-304C-B8A4-0D215C39998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Dječaci</c:v>
                </c:pt>
                <c:pt idx="1">
                  <c:v>Djevojke</c:v>
                </c:pt>
              </c:strCache>
            </c:strRef>
          </c:cat>
          <c:val>
            <c:numRef>
              <c:f>Sheet1!$C$2:$C$3</c:f>
              <c:numCache>
                <c:formatCode>0.0%</c:formatCode>
                <c:ptCount val="2"/>
                <c:pt idx="0">
                  <c:v>7.0484581497797363E-2</c:v>
                </c:pt>
                <c:pt idx="1">
                  <c:v>6.1320754716981132E-2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742-304C-B8A4-0D215C39998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HFZ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Dječaci</c:v>
                </c:pt>
                <c:pt idx="1">
                  <c:v>Djevojke</c:v>
                </c:pt>
              </c:strCache>
            </c:strRef>
          </c:cat>
          <c:val>
            <c:numRef>
              <c:f>Sheet1!$D$2:$D$3</c:f>
              <c:numCache>
                <c:formatCode>0.0%</c:formatCode>
                <c:ptCount val="2"/>
                <c:pt idx="0">
                  <c:v>0.3788546255506608</c:v>
                </c:pt>
                <c:pt idx="1">
                  <c:v>0.294811320754717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8C3-9A41-9714-2E46483DA4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6385664"/>
        <c:axId val="136387200"/>
      </c:barChart>
      <c:catAx>
        <c:axId val="136385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36387200"/>
        <c:crossesAt val="0"/>
        <c:auto val="1"/>
        <c:lblAlgn val="ctr"/>
        <c:lblOffset val="100"/>
        <c:noMultiLvlLbl val="0"/>
      </c:catAx>
      <c:valAx>
        <c:axId val="13638720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36385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Sheet1!$D$9</c:f>
              <c:strCache>
                <c:ptCount val="1"/>
                <c:pt idx="0">
                  <c:v>Dječaci</c:v>
                </c:pt>
              </c:strCache>
            </c:strRef>
          </c:tx>
          <c:spPr>
            <a:ln w="28575" cap="rnd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125E-2"/>
                  <c:y val="-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C15-634D-B8BF-526A586D8A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Sheet1!$C$10:$C$13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Sheet1!$D$10:$D$13</c:f>
              <c:numCache>
                <c:formatCode>General</c:formatCode>
                <c:ptCount val="4"/>
                <c:pt idx="0">
                  <c:v>63.33</c:v>
                </c:pt>
                <c:pt idx="1">
                  <c:v>66.98</c:v>
                </c:pt>
                <c:pt idx="2">
                  <c:v>52.42</c:v>
                </c:pt>
                <c:pt idx="3">
                  <c:v>43.64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C15-634D-B8BF-526A586D8A6F}"/>
            </c:ext>
          </c:extLst>
        </c:ser>
        <c:ser>
          <c:idx val="1"/>
          <c:order val="1"/>
          <c:tx>
            <c:strRef>
              <c:f>Sheet1!$E$9</c:f>
              <c:strCache>
                <c:ptCount val="1"/>
                <c:pt idx="0">
                  <c:v>Djevojke</c:v>
                </c:pt>
              </c:strCache>
            </c:strRef>
          </c:tx>
          <c:spPr>
            <a:ln w="28575" cap="rnd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9097222222222224E-2"/>
                  <c:y val="0.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C15-634D-B8BF-526A586D8A6F}"/>
                </c:ext>
              </c:extLst>
            </c:dLbl>
            <c:dLbl>
              <c:idx val="1"/>
              <c:layout>
                <c:manualLayout>
                  <c:x val="-1.7361111111111126E-2"/>
                  <c:y val="3.61111111111111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C15-634D-B8BF-526A586D8A6F}"/>
                </c:ext>
              </c:extLst>
            </c:dLbl>
            <c:dLbl>
              <c:idx val="2"/>
              <c:layout>
                <c:manualLayout>
                  <c:x val="-2.6041666666666619E-2"/>
                  <c:y val="3.88888888888889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C15-634D-B8BF-526A586D8A6F}"/>
                </c:ext>
              </c:extLst>
            </c:dLbl>
            <c:dLbl>
              <c:idx val="3"/>
              <c:layout>
                <c:manualLayout>
                  <c:x val="-4.6874999999999986E-2"/>
                  <c:y val="3.05555555555555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C15-634D-B8BF-526A586D8A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Sheet1!$C$10:$C$13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Sheet1!$E$10:$E$13</c:f>
              <c:numCache>
                <c:formatCode>General</c:formatCode>
                <c:ptCount val="4"/>
                <c:pt idx="0">
                  <c:v>59.64</c:v>
                </c:pt>
                <c:pt idx="1">
                  <c:v>58.190000000000012</c:v>
                </c:pt>
                <c:pt idx="2">
                  <c:v>50.75</c:v>
                </c:pt>
                <c:pt idx="3">
                  <c:v>43.44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6C15-634D-B8BF-526A586D8A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5953792"/>
        <c:axId val="135963776"/>
      </c:lineChart>
      <c:catAx>
        <c:axId val="135953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35963776"/>
        <c:crosses val="autoZero"/>
        <c:auto val="1"/>
        <c:lblAlgn val="ctr"/>
        <c:lblOffset val="100"/>
        <c:noMultiLvlLbl val="0"/>
      </c:catAx>
      <c:valAx>
        <c:axId val="135963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35953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Sheet3!$D$33</c:f>
              <c:strCache>
                <c:ptCount val="1"/>
                <c:pt idx="0">
                  <c:v>Gimnazije</c:v>
                </c:pt>
              </c:strCache>
            </c:strRef>
          </c:tx>
          <c:spPr>
            <a:ln w="28575" cap="rnd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6041666666666685E-2"/>
                  <c:y val="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652-5343-ADEF-BEA9C20E3AC8}"/>
                </c:ext>
              </c:extLst>
            </c:dLbl>
            <c:dLbl>
              <c:idx val="1"/>
              <c:layout>
                <c:manualLayout>
                  <c:x val="-3.9930555555555552E-2"/>
                  <c:y val="4.72222222222222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652-5343-ADEF-BEA9C20E3AC8}"/>
                </c:ext>
              </c:extLst>
            </c:dLbl>
            <c:dLbl>
              <c:idx val="2"/>
              <c:layout>
                <c:manualLayout>
                  <c:x val="-3.2986111111111056E-2"/>
                  <c:y val="3.3333333333333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652-5343-ADEF-BEA9C20E3AC8}"/>
                </c:ext>
              </c:extLst>
            </c:dLbl>
            <c:dLbl>
              <c:idx val="3"/>
              <c:layout>
                <c:manualLayout>
                  <c:x val="-2.6041666666666685E-2"/>
                  <c:y val="3.3333333333333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652-5343-ADEF-BEA9C20E3A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Sheet3!$C$34:$C$37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Sheet3!$D$34:$D$37</c:f>
              <c:numCache>
                <c:formatCode>General</c:formatCode>
                <c:ptCount val="4"/>
                <c:pt idx="0">
                  <c:v>127.3</c:v>
                </c:pt>
                <c:pt idx="1">
                  <c:v>128.09</c:v>
                </c:pt>
                <c:pt idx="2">
                  <c:v>106.8</c:v>
                </c:pt>
                <c:pt idx="3">
                  <c:v>78.56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E652-5343-ADEF-BEA9C20E3AC8}"/>
            </c:ext>
          </c:extLst>
        </c:ser>
        <c:ser>
          <c:idx val="1"/>
          <c:order val="1"/>
          <c:tx>
            <c:strRef>
              <c:f>Sheet3!$E$33</c:f>
              <c:strCache>
                <c:ptCount val="1"/>
                <c:pt idx="0">
                  <c:v>Strukovne škole</c:v>
                </c:pt>
              </c:strCache>
            </c:strRef>
          </c:tx>
          <c:spPr>
            <a:ln w="28575" cap="rnd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4722222222222224E-2"/>
                  <c:y val="-0.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652-5343-ADEF-BEA9C20E3AC8}"/>
                </c:ext>
              </c:extLst>
            </c:dLbl>
            <c:dLbl>
              <c:idx val="1"/>
              <c:layout>
                <c:manualLayout>
                  <c:x val="-1.3888888888888897E-2"/>
                  <c:y val="-2.22222222222222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652-5343-ADEF-BEA9C20E3AC8}"/>
                </c:ext>
              </c:extLst>
            </c:dLbl>
            <c:dLbl>
              <c:idx val="2"/>
              <c:layout>
                <c:manualLayout>
                  <c:x val="-1.3888888888888961E-2"/>
                  <c:y val="-4.7222222222222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652-5343-ADEF-BEA9C20E3A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Sheet3!$C$34:$C$37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Sheet3!$E$34:$E$37</c:f>
              <c:numCache>
                <c:formatCode>General</c:formatCode>
                <c:ptCount val="4"/>
                <c:pt idx="0">
                  <c:v>134.81</c:v>
                </c:pt>
                <c:pt idx="1">
                  <c:v>143</c:v>
                </c:pt>
                <c:pt idx="2">
                  <c:v>113.16</c:v>
                </c:pt>
                <c:pt idx="3">
                  <c:v>99.669999999999987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E652-5343-ADEF-BEA9C20E3A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8189824"/>
        <c:axId val="138351360"/>
      </c:lineChart>
      <c:catAx>
        <c:axId val="1381898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38351360"/>
        <c:crosses val="autoZero"/>
        <c:auto val="1"/>
        <c:lblAlgn val="ctr"/>
        <c:lblOffset val="100"/>
        <c:noMultiLvlLbl val="0"/>
      </c:catAx>
      <c:valAx>
        <c:axId val="138351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38189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Sheet3!$D$41</c:f>
              <c:strCache>
                <c:ptCount val="1"/>
                <c:pt idx="0">
                  <c:v>Gimnazije</c:v>
                </c:pt>
              </c:strCache>
            </c:strRef>
          </c:tx>
          <c:spPr>
            <a:ln w="28575" cap="rnd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5625E-2"/>
                  <c:y val="5.55555555555555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C14-1C42-BE84-2821F46EDEE2}"/>
                </c:ext>
              </c:extLst>
            </c:dLbl>
            <c:dLbl>
              <c:idx val="1"/>
              <c:layout>
                <c:manualLayout>
                  <c:x val="-3.9930555555555552E-2"/>
                  <c:y val="3.8888888888888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C14-1C42-BE84-2821F46EDEE2}"/>
                </c:ext>
              </c:extLst>
            </c:dLbl>
            <c:dLbl>
              <c:idx val="2"/>
              <c:layout>
                <c:manualLayout>
                  <c:x val="-3.2986111111111056E-2"/>
                  <c:y val="3.3333333333333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C14-1C42-BE84-2821F46EDEE2}"/>
                </c:ext>
              </c:extLst>
            </c:dLbl>
            <c:dLbl>
              <c:idx val="3"/>
              <c:layout>
                <c:manualLayout>
                  <c:x val="-1.5625E-2"/>
                  <c:y val="0.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C14-1C42-BE84-2821F46EDE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Sheet3!$C$42:$C$45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Sheet3!$D$42:$D$45</c:f>
              <c:numCache>
                <c:formatCode>General</c:formatCode>
                <c:ptCount val="4"/>
                <c:pt idx="0">
                  <c:v>109.11</c:v>
                </c:pt>
                <c:pt idx="1">
                  <c:v>104.56</c:v>
                </c:pt>
                <c:pt idx="2">
                  <c:v>91.940000000000026</c:v>
                </c:pt>
                <c:pt idx="3">
                  <c:v>70.75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C14-1C42-BE84-2821F46EDEE2}"/>
            </c:ext>
          </c:extLst>
        </c:ser>
        <c:ser>
          <c:idx val="1"/>
          <c:order val="1"/>
          <c:tx>
            <c:strRef>
              <c:f>Sheet3!$E$41</c:f>
              <c:strCache>
                <c:ptCount val="1"/>
                <c:pt idx="0">
                  <c:v>Strukovne škole</c:v>
                </c:pt>
              </c:strCache>
            </c:strRef>
          </c:tx>
          <c:spPr>
            <a:ln w="28575" cap="rnd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6041666666666685E-2"/>
                  <c:y val="-2.77777777777778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C14-1C42-BE84-2821F46EDEE2}"/>
                </c:ext>
              </c:extLst>
            </c:dLbl>
            <c:dLbl>
              <c:idx val="1"/>
              <c:layout>
                <c:manualLayout>
                  <c:x val="-1.9097222222222224E-2"/>
                  <c:y val="-1.94444444444444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C14-1C42-BE84-2821F46EDEE2}"/>
                </c:ext>
              </c:extLst>
            </c:dLbl>
            <c:dLbl>
              <c:idx val="2"/>
              <c:layout>
                <c:manualLayout>
                  <c:x val="-1.7361111111110483E-3"/>
                  <c:y val="-2.5000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C14-1C42-BE84-2821F46EDE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Sheet3!$C$42:$C$45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Sheet3!$E$42:$E$45</c:f>
              <c:numCache>
                <c:formatCode>General</c:formatCode>
                <c:ptCount val="4"/>
                <c:pt idx="0">
                  <c:v>111.17999999999998</c:v>
                </c:pt>
                <c:pt idx="1">
                  <c:v>112.46000000000002</c:v>
                </c:pt>
                <c:pt idx="2">
                  <c:v>99.61</c:v>
                </c:pt>
                <c:pt idx="3">
                  <c:v>86.8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9C14-1C42-BE84-2821F46EDE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8381184"/>
        <c:axId val="138382720"/>
      </c:lineChart>
      <c:catAx>
        <c:axId val="1383811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38382720"/>
        <c:crosses val="autoZero"/>
        <c:auto val="1"/>
        <c:lblAlgn val="ctr"/>
        <c:lblOffset val="100"/>
        <c:noMultiLvlLbl val="0"/>
      </c:catAx>
      <c:valAx>
        <c:axId val="138382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38381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Sheet1!$D$85</c:f>
              <c:strCache>
                <c:ptCount val="1"/>
                <c:pt idx="0">
                  <c:v>Dječaci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Sheet1!$C$86:$C$89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Sheet1!$D$86:$D$89</c:f>
              <c:numCache>
                <c:formatCode>General</c:formatCode>
                <c:ptCount val="4"/>
                <c:pt idx="0">
                  <c:v>77.8</c:v>
                </c:pt>
                <c:pt idx="1">
                  <c:v>76.7</c:v>
                </c:pt>
                <c:pt idx="2">
                  <c:v>67.3</c:v>
                </c:pt>
                <c:pt idx="3">
                  <c:v>51.6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AE-BE4C-8B5D-88DCB56DBF20}"/>
            </c:ext>
          </c:extLst>
        </c:ser>
        <c:ser>
          <c:idx val="1"/>
          <c:order val="1"/>
          <c:tx>
            <c:strRef>
              <c:f>Sheet1!$E$85</c:f>
              <c:strCache>
                <c:ptCount val="1"/>
                <c:pt idx="0">
                  <c:v>Djevojke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Sheet1!$C$86:$C$89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Sheet1!$E$86:$E$89</c:f>
              <c:numCache>
                <c:formatCode>General</c:formatCode>
                <c:ptCount val="4"/>
                <c:pt idx="0">
                  <c:v>69.099999999999994</c:v>
                </c:pt>
                <c:pt idx="1">
                  <c:v>66.2</c:v>
                </c:pt>
                <c:pt idx="2">
                  <c:v>54.1</c:v>
                </c:pt>
                <c:pt idx="3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3AE-BE4C-8B5D-88DCB56DBF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6385664"/>
        <c:axId val="136387200"/>
      </c:barChart>
      <c:catAx>
        <c:axId val="1363856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36387200"/>
        <c:crosses val="autoZero"/>
        <c:auto val="1"/>
        <c:lblAlgn val="ctr"/>
        <c:lblOffset val="100"/>
        <c:noMultiLvlLbl val="0"/>
      </c:catAx>
      <c:valAx>
        <c:axId val="136387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36385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Sheet1!$D$56</c:f>
              <c:strCache>
                <c:ptCount val="1"/>
                <c:pt idx="0">
                  <c:v>Dječaci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Sheet1!$C$57:$C$60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Sheet1!$D$57:$D$60</c:f>
              <c:numCache>
                <c:formatCode>General</c:formatCode>
                <c:ptCount val="4"/>
                <c:pt idx="0">
                  <c:v>54.2</c:v>
                </c:pt>
                <c:pt idx="1">
                  <c:v>37.700000000000003</c:v>
                </c:pt>
                <c:pt idx="2">
                  <c:v>32.5</c:v>
                </c:pt>
                <c:pt idx="3">
                  <c:v>26.9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E7-5F49-BA38-CF25B75527E2}"/>
            </c:ext>
          </c:extLst>
        </c:ser>
        <c:ser>
          <c:idx val="1"/>
          <c:order val="1"/>
          <c:tx>
            <c:strRef>
              <c:f>Sheet1!$E$56</c:f>
              <c:strCache>
                <c:ptCount val="1"/>
                <c:pt idx="0">
                  <c:v>Djevojke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Sheet1!$C$57:$C$60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Sheet1!$E$57:$E$60</c:f>
              <c:numCache>
                <c:formatCode>General</c:formatCode>
                <c:ptCount val="4"/>
                <c:pt idx="0">
                  <c:v>34.300000000000011</c:v>
                </c:pt>
                <c:pt idx="1">
                  <c:v>20.010000000000005</c:v>
                </c:pt>
                <c:pt idx="2">
                  <c:v>16.600000000000001</c:v>
                </c:pt>
                <c:pt idx="3">
                  <c:v>12.4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FE7-5F49-BA38-CF25B75527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6824704"/>
        <c:axId val="136826240"/>
      </c:barChart>
      <c:catAx>
        <c:axId val="1368247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36826240"/>
        <c:crosses val="autoZero"/>
        <c:auto val="1"/>
        <c:lblAlgn val="ctr"/>
        <c:lblOffset val="100"/>
        <c:noMultiLvlLbl val="0"/>
      </c:catAx>
      <c:valAx>
        <c:axId val="136826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36824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Sheet1!$Q$55</c:f>
              <c:strCache>
                <c:ptCount val="1"/>
                <c:pt idx="0">
                  <c:v>Dječaci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Sheet1!$P$56:$P$59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Sheet1!$Q$56:$Q$59</c:f>
              <c:numCache>
                <c:formatCode>General</c:formatCode>
                <c:ptCount val="4"/>
                <c:pt idx="0">
                  <c:v>22.3</c:v>
                </c:pt>
                <c:pt idx="1">
                  <c:v>12.6</c:v>
                </c:pt>
                <c:pt idx="2">
                  <c:v>13.4</c:v>
                </c:pt>
                <c:pt idx="3">
                  <c:v>16.5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66-7F49-9A15-BEDFC18CB1EF}"/>
            </c:ext>
          </c:extLst>
        </c:ser>
        <c:ser>
          <c:idx val="1"/>
          <c:order val="1"/>
          <c:tx>
            <c:strRef>
              <c:f>Sheet1!$R$55</c:f>
              <c:strCache>
                <c:ptCount val="1"/>
                <c:pt idx="0">
                  <c:v>Djevojke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Sheet1!$P$56:$P$59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Sheet1!$R$56:$R$59</c:f>
              <c:numCache>
                <c:formatCode>General</c:formatCode>
                <c:ptCount val="4"/>
                <c:pt idx="0">
                  <c:v>15.5</c:v>
                </c:pt>
                <c:pt idx="1">
                  <c:v>6.6</c:v>
                </c:pt>
                <c:pt idx="2">
                  <c:v>5.5</c:v>
                </c:pt>
                <c:pt idx="3">
                  <c:v>4.0999999999999996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C66-7F49-9A15-BEDFC18CB1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6659712"/>
        <c:axId val="136661248"/>
      </c:barChart>
      <c:catAx>
        <c:axId val="1366597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36661248"/>
        <c:crosses val="autoZero"/>
        <c:auto val="1"/>
        <c:lblAlgn val="ctr"/>
        <c:lblOffset val="100"/>
        <c:noMultiLvlLbl val="0"/>
      </c:catAx>
      <c:valAx>
        <c:axId val="136661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36659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Sheet3!$D$135</c:f>
              <c:strCache>
                <c:ptCount val="1"/>
                <c:pt idx="0">
                  <c:v>Gimnazije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Sheet3!$C$136:$C$139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Sheet3!$D$136:$D$139</c:f>
              <c:numCache>
                <c:formatCode>General</c:formatCode>
                <c:ptCount val="4"/>
                <c:pt idx="0">
                  <c:v>42.4</c:v>
                </c:pt>
                <c:pt idx="1">
                  <c:v>38.300000000000004</c:v>
                </c:pt>
                <c:pt idx="2">
                  <c:v>20.5</c:v>
                </c:pt>
                <c:pt idx="3">
                  <c:v>13.6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55-6146-BF96-FA6D31350507}"/>
            </c:ext>
          </c:extLst>
        </c:ser>
        <c:ser>
          <c:idx val="1"/>
          <c:order val="1"/>
          <c:tx>
            <c:strRef>
              <c:f>Sheet3!$E$135</c:f>
              <c:strCache>
                <c:ptCount val="1"/>
                <c:pt idx="0">
                  <c:v>Strukovne škole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Sheet3!$C$136:$C$139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Sheet3!$E$136:$E$139</c:f>
              <c:numCache>
                <c:formatCode>General</c:formatCode>
                <c:ptCount val="4"/>
                <c:pt idx="0">
                  <c:v>26.4</c:v>
                </c:pt>
                <c:pt idx="1">
                  <c:v>19.7</c:v>
                </c:pt>
                <c:pt idx="2">
                  <c:v>16.899999999999999</c:v>
                </c:pt>
                <c:pt idx="3">
                  <c:v>13.6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155-6146-BF96-FA6D313505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1256960"/>
        <c:axId val="141279232"/>
      </c:barChart>
      <c:catAx>
        <c:axId val="1412569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41279232"/>
        <c:crosses val="autoZero"/>
        <c:auto val="1"/>
        <c:lblAlgn val="ctr"/>
        <c:lblOffset val="100"/>
        <c:noMultiLvlLbl val="0"/>
      </c:catAx>
      <c:valAx>
        <c:axId val="141279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41256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1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8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2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101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8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2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101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8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2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101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8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2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101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8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2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9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1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8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2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0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1.xml><?xml version="1.0" encoding="utf-8"?>
<cs:chartStyle xmlns:cs="http://schemas.microsoft.com/office/drawing/2012/chartStyle" xmlns:a="http://schemas.openxmlformats.org/drawingml/2006/main" id="34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2.xml><?xml version="1.0" encoding="utf-8"?>
<cs:chartStyle xmlns:cs="http://schemas.microsoft.com/office/drawing/2012/chartStyle" xmlns:a="http://schemas.openxmlformats.org/drawingml/2006/main" id="34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3.xml><?xml version="1.0" encoding="utf-8"?>
<cs:chartStyle xmlns:cs="http://schemas.microsoft.com/office/drawing/2012/chartStyle" xmlns:a="http://schemas.openxmlformats.org/drawingml/2006/main" id="34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4.xml><?xml version="1.0" encoding="utf-8"?>
<cs:chartStyle xmlns:cs="http://schemas.microsoft.com/office/drawing/2012/chartStyle" xmlns:a="http://schemas.openxmlformats.org/drawingml/2006/main" id="34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5.xml><?xml version="1.0" encoding="utf-8"?>
<cs:chartStyle xmlns:cs="http://schemas.microsoft.com/office/drawing/2012/chartStyle" xmlns:a="http://schemas.openxmlformats.org/drawingml/2006/main" id="34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6.xml><?xml version="1.0" encoding="utf-8"?>
<cs:chartStyle xmlns:cs="http://schemas.microsoft.com/office/drawing/2012/chartStyle" xmlns:a="http://schemas.openxmlformats.org/drawingml/2006/main" id="34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7.xml><?xml version="1.0" encoding="utf-8"?>
<cs:chartStyle xmlns:cs="http://schemas.microsoft.com/office/drawing/2012/chartStyle" xmlns:a="http://schemas.openxmlformats.org/drawingml/2006/main" id="34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8.xml><?xml version="1.0" encoding="utf-8"?>
<cs:chartStyle xmlns:cs="http://schemas.microsoft.com/office/drawing/2012/chartStyle" xmlns:a="http://schemas.openxmlformats.org/drawingml/2006/main" id="34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9.xml><?xml version="1.0" encoding="utf-8"?>
<cs:chartStyle xmlns:cs="http://schemas.microsoft.com/office/drawing/2012/chartStyle" xmlns:a="http://schemas.openxmlformats.org/drawingml/2006/main" id="34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01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8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2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101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8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2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101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8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2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prstClr val="black"/>
                </a:solidFill>
              </a:rPr>
              <a:t>12.06.2018.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9800" y="6324600"/>
            <a:ext cx="4495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r>
              <a:rPr lang="hr-HR" dirty="0">
                <a:solidFill>
                  <a:prstClr val="black"/>
                </a:solidFill>
              </a:rPr>
              <a:t>Udruga kineziologa Grada Zagreba i Zagrebačke županije i Kineziološki fakultet Sveučilišta u Zagrebu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680ED741-7A31-4AFD-BF64-923F6FF5236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799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8959-D144-E041-93A6-564B974490D4}" type="datetimeFigureOut">
              <a:rPr lang="en-GB" smtClean="0"/>
              <a:t>02/07/2018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986C0-0BA0-5347-9D6A-A8C19A3F81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4257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14/09/2016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Croatian Obesity Forum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E661D-7DBB-4A0F-9445-779D616F31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2822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14/09/2016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Croatian Obesity Forum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E661D-7DBB-4A0F-9445-779D616F31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137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52600" y="274638"/>
            <a:ext cx="4953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1200" y="1600200"/>
            <a:ext cx="6705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prstClr val="black"/>
                </a:solidFill>
              </a:rPr>
              <a:t>12.06.2018.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680ED741-7A31-4AFD-BF64-923F6FF5236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9800" y="6324600"/>
            <a:ext cx="4495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hr-HR" dirty="0">
                <a:solidFill>
                  <a:prstClr val="black"/>
                </a:solidFill>
              </a:rPr>
              <a:t>Udruga kineziologa Grada Zagreba i Zagrebačke županije i Kineziološki fakultet Sveučilišta u Zagrebu 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077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tif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0800" y="491824"/>
            <a:ext cx="3810000" cy="1698625"/>
          </a:xfrm>
        </p:spPr>
        <p:txBody>
          <a:bodyPr>
            <a:normAutofit/>
          </a:bodyPr>
          <a:lstStyle/>
          <a:p>
            <a:r>
              <a:rPr lang="hr-HR" sz="5400" dirty="0">
                <a:solidFill>
                  <a:srgbClr val="FF0000"/>
                </a:solidFill>
              </a:rPr>
              <a:t>CRO-PALS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28528"/>
            <a:ext cx="6858000" cy="1752600"/>
          </a:xfrm>
        </p:spPr>
        <p:txBody>
          <a:bodyPr>
            <a:normAutofit fontScale="85000" lnSpcReduction="20000"/>
          </a:bodyPr>
          <a:lstStyle/>
          <a:p>
            <a:r>
              <a:rPr lang="hr-HR" sz="3600" b="1" dirty="0">
                <a:solidFill>
                  <a:srgbClr val="0070C0"/>
                </a:solidFill>
              </a:rPr>
              <a:t>Tjelesna aktivnost i prehrana srednjoškolaca</a:t>
            </a:r>
          </a:p>
          <a:p>
            <a:r>
              <a:rPr lang="hr-HR" sz="3600" b="1" i="1" dirty="0">
                <a:solidFill>
                  <a:srgbClr val="00B0F0"/>
                </a:solidFill>
              </a:rPr>
              <a:t>Javna prezentacija rezultata 4-godišnje studije </a:t>
            </a:r>
            <a:endParaRPr lang="en-US" sz="3600" b="1" i="1" dirty="0">
              <a:solidFill>
                <a:srgbClr val="00B0F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12.06.2018.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362200" y="6264275"/>
            <a:ext cx="4876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Udruga kineziologa Grada Zagreba i Zagrebačke županije i Kineziološki fakultet Sveučilišta u Zagrebu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kstniOkvir 3"/>
          <p:cNvSpPr txBox="1"/>
          <p:nvPr/>
        </p:nvSpPr>
        <p:spPr>
          <a:xfrm>
            <a:off x="2197100" y="2022641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Hrvatska longitudinalna studija tjelesne aktivnosti u adolescenciji</a:t>
            </a:r>
          </a:p>
        </p:txBody>
      </p:sp>
      <p:sp>
        <p:nvSpPr>
          <p:cNvPr id="8" name="Rectangle 7"/>
          <p:cNvSpPr/>
          <p:nvPr/>
        </p:nvSpPr>
        <p:spPr>
          <a:xfrm>
            <a:off x="960895" y="4581128"/>
            <a:ext cx="748568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Tjelesna aktivnost, sjedilačka ponašanja i fitnes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2800" b="1" dirty="0">
                <a:solidFill>
                  <a:srgbClr val="0070C0"/>
                </a:solidFill>
                <a:latin typeface="Calibri"/>
              </a:rPr>
              <a:t>			</a:t>
            </a:r>
            <a:r>
              <a:rPr kumimoji="0" lang="hr-HR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Maroje Sorić (KIF)</a:t>
            </a:r>
          </a:p>
        </p:txBody>
      </p:sp>
    </p:spTree>
    <p:extLst>
      <p:ext uri="{BB962C8B-B14F-4D97-AF65-F5344CB8AC3E}">
        <p14:creationId xmlns:p14="http://schemas.microsoft.com/office/powerpoint/2010/main" val="259724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5505" y="1429128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/>
              <a:t>Sudjelovanje u sportu izvan škole</a:t>
            </a:r>
            <a:endParaRPr lang="en-US" sz="2400" b="1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937962734"/>
              </p:ext>
            </p:extLst>
          </p:nvPr>
        </p:nvGraphicFramePr>
        <p:xfrm>
          <a:off x="2045776" y="1890793"/>
          <a:ext cx="6858646" cy="4436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415934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4803" y="1280602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/>
              <a:t>Sudjelovanje u školskom sportu</a:t>
            </a:r>
            <a:endParaRPr lang="en-US" sz="2400" b="1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944469803"/>
              </p:ext>
            </p:extLst>
          </p:nvPr>
        </p:nvGraphicFramePr>
        <p:xfrm>
          <a:off x="2417736" y="1909465"/>
          <a:ext cx="6553200" cy="4491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313985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755577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/>
              <a:t>Sudjelovanje u sportu izvan škole-dečki</a:t>
            </a:r>
            <a:endParaRPr lang="en-US" sz="2400" b="1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2590800" y="2436911"/>
          <a:ext cx="6515100" cy="4010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36775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447800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/>
              <a:t>Sudjelovanje u sportu u školi-dečki</a:t>
            </a:r>
            <a:endParaRPr lang="en-US" sz="2400" b="1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2014779" y="2107770"/>
          <a:ext cx="6757261" cy="4277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312976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5952" y="1893867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/>
              <a:t>Sudjelovanje u sportu izvan škole-djevojke</a:t>
            </a:r>
            <a:endParaRPr lang="en-US" sz="2400" b="1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2590800" y="2448731"/>
          <a:ext cx="6553200" cy="41070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042361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5471" y="1591160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/>
              <a:t>Sudjelovanje u sportu u školi-djevojke</a:t>
            </a:r>
            <a:endParaRPr lang="en-US" sz="2400" b="1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2355742" y="2324746"/>
          <a:ext cx="6505414" cy="4028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388314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>
                <a:solidFill>
                  <a:srgbClr val="CC0000"/>
                </a:solidFill>
              </a:rPr>
              <a:t>Sedentarno ponašanje</a:t>
            </a:r>
            <a:endParaRPr lang="hr-HR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55CCBF-6E18-1247-ABC6-3FE9F8D6FA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830387"/>
            <a:ext cx="6705600" cy="4525963"/>
          </a:xfrm>
        </p:spPr>
        <p:txBody>
          <a:bodyPr/>
          <a:lstStyle/>
          <a:p>
            <a:r>
              <a:rPr lang="en-GB" dirty="0" err="1"/>
              <a:t>Sjedenje</a:t>
            </a:r>
            <a:r>
              <a:rPr lang="en-GB" dirty="0"/>
              <a:t> </a:t>
            </a:r>
            <a:r>
              <a:rPr lang="en-GB" dirty="0" err="1"/>
              <a:t>ili</a:t>
            </a:r>
            <a:r>
              <a:rPr lang="en-GB" dirty="0"/>
              <a:t> </a:t>
            </a:r>
            <a:r>
              <a:rPr lang="en-GB" dirty="0" err="1"/>
              <a:t>ležanje</a:t>
            </a:r>
            <a:endParaRPr lang="en-GB" dirty="0"/>
          </a:p>
          <a:p>
            <a:r>
              <a:rPr lang="en-GB" dirty="0"/>
              <a:t>Ne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spavanje</a:t>
            </a:r>
            <a:r>
              <a:rPr lang="en-GB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27373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BA646-5DA7-F14B-B17A-3611F7EBE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Koliko</a:t>
            </a:r>
            <a:r>
              <a:rPr lang="en-GB" dirty="0"/>
              <a:t> </a:t>
            </a:r>
            <a:r>
              <a:rPr lang="en-GB" dirty="0" err="1"/>
              <a:t>je</a:t>
            </a:r>
            <a:r>
              <a:rPr lang="en-GB" dirty="0"/>
              <a:t> </a:t>
            </a:r>
            <a:r>
              <a:rPr lang="en-GB" dirty="0" err="1"/>
              <a:t>previše</a:t>
            </a:r>
            <a:r>
              <a:rPr lang="en-GB" dirty="0"/>
              <a:t>?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E9B4509-9D42-C449-B28A-119A1A4BB3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0800" y="2276476"/>
            <a:ext cx="2506205" cy="2506205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158B85-87D0-2B41-8816-0F4134E05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E661D-7DBB-4A0F-9445-779D616F31E7}" type="slidenum">
              <a:rPr lang="en-GB" smtClean="0"/>
              <a:t>17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2770FCB-2EA7-3E40-9B89-9D5948C4B1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528" y="2557219"/>
            <a:ext cx="3160172" cy="1944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7569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5402" y="1308423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/>
              <a:t>CRO-PALS</a:t>
            </a:r>
          </a:p>
          <a:p>
            <a:pPr algn="ctr"/>
            <a:r>
              <a:rPr lang="hr-HR" sz="2400" b="1" dirty="0"/>
              <a:t>Ukupno sedentarno ponašanje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448733" y="2077865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 dirty="0"/>
              <a:t>Min/dan</a:t>
            </a:r>
            <a:endParaRPr lang="en-US" sz="1400" b="1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259515983"/>
              </p:ext>
            </p:extLst>
          </p:nvPr>
        </p:nvGraphicFramePr>
        <p:xfrm>
          <a:off x="2028987" y="2231754"/>
          <a:ext cx="6758553" cy="36123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971640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8838" y="1339619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/>
              <a:t>Vrijeme pred ekranima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014779" y="1801284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 dirty="0"/>
              <a:t>Min/dan</a:t>
            </a:r>
            <a:endParaRPr lang="en-US" sz="1400" b="1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926222897"/>
              </p:ext>
            </p:extLst>
          </p:nvPr>
        </p:nvGraphicFramePr>
        <p:xfrm>
          <a:off x="2138766" y="2109061"/>
          <a:ext cx="6476999" cy="42142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18958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>
                <a:solidFill>
                  <a:srgbClr val="CC0000"/>
                </a:solidFill>
              </a:rPr>
              <a:t>TJELESNA AKTIVNOST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6258" y="2110878"/>
            <a:ext cx="6757086" cy="4023360"/>
          </a:xfrm>
        </p:spPr>
        <p:txBody>
          <a:bodyPr/>
          <a:lstStyle/>
          <a:p>
            <a:pPr marL="0" indent="0">
              <a:buNone/>
            </a:pPr>
            <a:r>
              <a:rPr lang="hr-HR" sz="2800" dirty="0"/>
              <a:t>bilo koji pokret tijela koji rezultira znatnim povećanjem utroška energije iznad razine potrošnje u mirovanju (</a:t>
            </a:r>
            <a:r>
              <a:rPr lang="hr-HR" sz="2800" dirty="0" err="1"/>
              <a:t>Fletcher</a:t>
            </a:r>
            <a:r>
              <a:rPr lang="hr-HR" sz="2800" dirty="0"/>
              <a:t>, 1996) </a:t>
            </a:r>
          </a:p>
          <a:p>
            <a:endParaRPr lang="hr-HR" dirty="0"/>
          </a:p>
        </p:txBody>
      </p:sp>
      <p:pic>
        <p:nvPicPr>
          <p:cNvPr id="8" name="Slika 7" descr="PhysicalActivity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31797" y="4219712"/>
            <a:ext cx="2541547" cy="250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449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4108" y="1447800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/>
              <a:t>Vrijeme pred ekranima - dečki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996068" y="1861985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 dirty="0"/>
              <a:t>Min/dan</a:t>
            </a:r>
            <a:endParaRPr lang="en-US" sz="1400" b="1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4116957861"/>
              </p:ext>
            </p:extLst>
          </p:nvPr>
        </p:nvGraphicFramePr>
        <p:xfrm>
          <a:off x="2154264" y="2169762"/>
          <a:ext cx="6151536" cy="4231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823101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340078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/>
              <a:t>Vrijeme pred ekranima -djevojke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773043" y="1954975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 dirty="0"/>
              <a:t>Min/dan</a:t>
            </a:r>
            <a:endParaRPr lang="en-US" sz="1400" b="1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42082772"/>
              </p:ext>
            </p:extLst>
          </p:nvPr>
        </p:nvGraphicFramePr>
        <p:xfrm>
          <a:off x="2061274" y="2262752"/>
          <a:ext cx="6320725" cy="42142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185363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86174" y="1168284"/>
            <a:ext cx="52590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/>
              <a:t>Udjel adolescenta koji provode  &lt;120 min/dan pred ekranima</a:t>
            </a:r>
            <a:endParaRPr lang="en-US" sz="2400" b="1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496223298"/>
              </p:ext>
            </p:extLst>
          </p:nvPr>
        </p:nvGraphicFramePr>
        <p:xfrm>
          <a:off x="2340244" y="1999281"/>
          <a:ext cx="6210946" cy="41845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126886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4568" y="1755577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/>
              <a:t>Zadaća i učenje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030467" y="2187450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 dirty="0"/>
              <a:t>Min/dan</a:t>
            </a:r>
            <a:endParaRPr lang="en-US" sz="1400" b="1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404850555"/>
              </p:ext>
            </p:extLst>
          </p:nvPr>
        </p:nvGraphicFramePr>
        <p:xfrm>
          <a:off x="2309247" y="2495227"/>
          <a:ext cx="6353014" cy="3859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157282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2441" y="346874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/>
              <a:t>Zadaća i učenje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46421" y="1389506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 dirty="0"/>
              <a:t>Min/dan</a:t>
            </a:r>
            <a:endParaRPr lang="en-US" sz="1400" b="1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780584240"/>
              </p:ext>
            </p:extLst>
          </p:nvPr>
        </p:nvGraphicFramePr>
        <p:xfrm>
          <a:off x="2418380" y="1255363"/>
          <a:ext cx="4648847" cy="24952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791B9032-4B37-7646-805A-5D9DDDBCE4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15658743"/>
              </p:ext>
            </p:extLst>
          </p:nvPr>
        </p:nvGraphicFramePr>
        <p:xfrm>
          <a:off x="2418380" y="3750590"/>
          <a:ext cx="4648847" cy="3061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AC246B6-A463-F842-A4A7-49B59FB52DBD}"/>
              </a:ext>
            </a:extLst>
          </p:cNvPr>
          <p:cNvSpPr txBox="1"/>
          <p:nvPr/>
        </p:nvSpPr>
        <p:spPr>
          <a:xfrm>
            <a:off x="7439186" y="2278251"/>
            <a:ext cx="799455" cy="371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dečki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B0C10A-2AFE-FB41-8D77-E11AC3D1D37A}"/>
              </a:ext>
            </a:extLst>
          </p:cNvPr>
          <p:cNvSpPr txBox="1"/>
          <p:nvPr/>
        </p:nvSpPr>
        <p:spPr>
          <a:xfrm>
            <a:off x="7432729" y="4507424"/>
            <a:ext cx="799455" cy="371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cure</a:t>
            </a:r>
          </a:p>
        </p:txBody>
      </p:sp>
    </p:spTree>
    <p:extLst>
      <p:ext uri="{BB962C8B-B14F-4D97-AF65-F5344CB8AC3E}">
        <p14:creationId xmlns:p14="http://schemas.microsoft.com/office/powerpoint/2010/main" val="13397375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192D9F-D375-0D44-BECA-10C13BC03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8E6B1-BB59-3E4D-8E38-C27CE0BBD520}" type="datetime1">
              <a:rPr lang="en-GB" smtClean="0"/>
              <a:t>02/07/2018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513D72-CB0B-B449-AB32-86E5BFB81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56ABC1-1EE9-904A-AAA1-4A7FEBE06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986C0-0BA0-5347-9D6A-A8C19A3F8158}" type="slidenum">
              <a:rPr lang="en-GB" smtClean="0"/>
              <a:t>25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80C1EC-C691-2641-82AB-BE10002B490E}"/>
              </a:ext>
            </a:extLst>
          </p:cNvPr>
          <p:cNvSpPr txBox="1"/>
          <p:nvPr/>
        </p:nvSpPr>
        <p:spPr>
          <a:xfrm>
            <a:off x="3316639" y="480447"/>
            <a:ext cx="182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err="1"/>
              <a:t>Fitnes</a:t>
            </a:r>
            <a:endParaRPr lang="en-GB" sz="44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BA7929-574C-2948-B50F-3888F18A59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3499" y="2393950"/>
            <a:ext cx="5765585" cy="303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1397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163569B8-0E3F-CB4D-B37F-751E47E2DD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3701187"/>
              </p:ext>
            </p:extLst>
          </p:nvPr>
        </p:nvGraphicFramePr>
        <p:xfrm>
          <a:off x="1828800" y="2343589"/>
          <a:ext cx="6914776" cy="43991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1427098-0ED3-8B4B-BB82-8B889C360146}"/>
              </a:ext>
            </a:extLst>
          </p:cNvPr>
          <p:cNvSpPr txBox="1"/>
          <p:nvPr/>
        </p:nvSpPr>
        <p:spPr>
          <a:xfrm>
            <a:off x="1960281" y="538825"/>
            <a:ext cx="47292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/>
              <a:t>Razlike u fleksibilnosti između dječaka i djevojaka u gimnazijama i strukovnim školama </a:t>
            </a:r>
            <a:endParaRPr lang="en-US" sz="24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EBF455-6587-3841-B57B-D77C450418E6}"/>
              </a:ext>
            </a:extLst>
          </p:cNvPr>
          <p:cNvSpPr txBox="1"/>
          <p:nvPr/>
        </p:nvSpPr>
        <p:spPr>
          <a:xfrm>
            <a:off x="1828800" y="2189700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 dirty="0"/>
              <a:t>cm</a:t>
            </a:r>
            <a:endParaRPr lang="en-US" sz="1400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F798CA5-FE38-4B45-84A4-62831F5407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5013" y="2422572"/>
            <a:ext cx="2647801" cy="11843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47745A2-09DC-A94D-8C7D-3F12D7CDE6F3}"/>
              </a:ext>
            </a:extLst>
          </p:cNvPr>
          <p:cNvSpPr txBox="1"/>
          <p:nvPr/>
        </p:nvSpPr>
        <p:spPr>
          <a:xfrm>
            <a:off x="6111399" y="2099406"/>
            <a:ext cx="2653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Sit and reach test - </a:t>
            </a:r>
          </a:p>
          <a:p>
            <a:r>
              <a:rPr lang="en-GB" dirty="0" err="1"/>
              <a:t>Rezultati</a:t>
            </a:r>
            <a:r>
              <a:rPr lang="en-GB" dirty="0"/>
              <a:t> </a:t>
            </a:r>
            <a:r>
              <a:rPr lang="en-GB" dirty="0" err="1"/>
              <a:t>su</a:t>
            </a:r>
            <a:r>
              <a:rPr lang="en-GB" dirty="0"/>
              <a:t> </a:t>
            </a:r>
            <a:r>
              <a:rPr lang="en-GB" dirty="0" err="1"/>
              <a:t>prikazani</a:t>
            </a:r>
            <a:r>
              <a:rPr lang="en-GB" dirty="0"/>
              <a:t> u cm</a:t>
            </a:r>
          </a:p>
        </p:txBody>
      </p:sp>
    </p:spTree>
    <p:extLst>
      <p:ext uri="{BB962C8B-B14F-4D97-AF65-F5344CB8AC3E}">
        <p14:creationId xmlns:p14="http://schemas.microsoft.com/office/powerpoint/2010/main" val="5400598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163569B8-0E3F-CB4D-B37F-751E47E2DD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5272129"/>
              </p:ext>
            </p:extLst>
          </p:nvPr>
        </p:nvGraphicFramePr>
        <p:xfrm>
          <a:off x="2171274" y="2392786"/>
          <a:ext cx="6075335" cy="4277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1427098-0ED3-8B4B-BB82-8B889C360146}"/>
              </a:ext>
            </a:extLst>
          </p:cNvPr>
          <p:cNvSpPr txBox="1"/>
          <p:nvPr/>
        </p:nvSpPr>
        <p:spPr>
          <a:xfrm>
            <a:off x="2089277" y="1340080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/>
              <a:t>Odstupanja od normativa u fleksibilnosti</a:t>
            </a:r>
          </a:p>
          <a:p>
            <a:r>
              <a:rPr lang="hr-HR" sz="2400" b="1" dirty="0"/>
              <a:t> kod dječaka i djevojaka</a:t>
            </a:r>
            <a:endParaRPr lang="en-US" sz="24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EBF455-6587-3841-B57B-D77C450418E6}"/>
              </a:ext>
            </a:extLst>
          </p:cNvPr>
          <p:cNvSpPr txBox="1"/>
          <p:nvPr/>
        </p:nvSpPr>
        <p:spPr>
          <a:xfrm>
            <a:off x="914400" y="1447802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 dirty="0"/>
              <a:t>%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2313093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163569B8-0E3F-CB4D-B37F-751E47E2DD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6055655"/>
              </p:ext>
            </p:extLst>
          </p:nvPr>
        </p:nvGraphicFramePr>
        <p:xfrm>
          <a:off x="2231755" y="2712202"/>
          <a:ext cx="6027835" cy="39685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BEBF455-6587-3841-B57B-D77C450418E6}"/>
              </a:ext>
            </a:extLst>
          </p:cNvPr>
          <p:cNvSpPr txBox="1"/>
          <p:nvPr/>
        </p:nvSpPr>
        <p:spPr>
          <a:xfrm>
            <a:off x="914400" y="1447802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 dirty="0"/>
              <a:t>%</a:t>
            </a:r>
            <a:endParaRPr lang="en-US" sz="14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5ED597-DFD6-FB47-AEA3-BE408A5935FF}"/>
              </a:ext>
            </a:extLst>
          </p:cNvPr>
          <p:cNvSpPr txBox="1"/>
          <p:nvPr/>
        </p:nvSpPr>
        <p:spPr>
          <a:xfrm>
            <a:off x="2319454" y="1447802"/>
            <a:ext cx="66982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/>
              <a:t>Razlike u odstupanju od normativa u fleksibilnosti</a:t>
            </a:r>
          </a:p>
          <a:p>
            <a:r>
              <a:rPr lang="hr-HR" sz="2400" b="1" dirty="0"/>
              <a:t>kod dječaka i djevojaka</a:t>
            </a:r>
            <a:r>
              <a:rPr lang="en-US" sz="2400" b="1" dirty="0"/>
              <a:t> </a:t>
            </a:r>
            <a:r>
              <a:rPr lang="hr-HR" sz="2400" b="1" dirty="0"/>
              <a:t>u gimnazijama i strukovnim školama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9715907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163569B8-0E3F-CB4D-B37F-751E47E2DD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5731744"/>
              </p:ext>
            </p:extLst>
          </p:nvPr>
        </p:nvGraphicFramePr>
        <p:xfrm>
          <a:off x="2247253" y="2603716"/>
          <a:ext cx="5713403" cy="4015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1427098-0ED3-8B4B-BB82-8B889C360146}"/>
              </a:ext>
            </a:extLst>
          </p:cNvPr>
          <p:cNvSpPr txBox="1"/>
          <p:nvPr/>
        </p:nvSpPr>
        <p:spPr>
          <a:xfrm>
            <a:off x="2075790" y="662972"/>
            <a:ext cx="39675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/>
              <a:t>Razlike u eksplozivnoj snazi nogu između dječaka i djevojaka u gimnazijama i strukovnim školama </a:t>
            </a:r>
            <a:endParaRPr lang="en-US" sz="24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EBF455-6587-3841-B57B-D77C450418E6}"/>
              </a:ext>
            </a:extLst>
          </p:cNvPr>
          <p:cNvSpPr txBox="1"/>
          <p:nvPr/>
        </p:nvSpPr>
        <p:spPr>
          <a:xfrm>
            <a:off x="914400" y="1447802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 dirty="0"/>
              <a:t>cm</a:t>
            </a:r>
            <a:endParaRPr lang="en-US" sz="1400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F8C0C1F-259E-3D4C-89A2-9E4A7DE779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3595" y="1879109"/>
            <a:ext cx="1995514" cy="14492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86F9B1A-B61C-B34A-A869-906EFC6BF6E7}"/>
              </a:ext>
            </a:extLst>
          </p:cNvPr>
          <p:cNvSpPr txBox="1"/>
          <p:nvPr/>
        </p:nvSpPr>
        <p:spPr>
          <a:xfrm>
            <a:off x="2732579" y="2467396"/>
            <a:ext cx="2653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Skok</a:t>
            </a:r>
            <a:r>
              <a:rPr lang="en-GB" dirty="0"/>
              <a:t> u </a:t>
            </a:r>
            <a:r>
              <a:rPr lang="en-GB" dirty="0" err="1"/>
              <a:t>dalj</a:t>
            </a:r>
            <a:r>
              <a:rPr lang="en-GB" dirty="0"/>
              <a:t> s </a:t>
            </a:r>
            <a:r>
              <a:rPr lang="en-GB" dirty="0" err="1"/>
              <a:t>mjesta</a:t>
            </a:r>
            <a:r>
              <a:rPr lang="en-GB" dirty="0"/>
              <a:t> - </a:t>
            </a:r>
          </a:p>
          <a:p>
            <a:r>
              <a:rPr lang="en-GB" dirty="0" err="1"/>
              <a:t>Rezultati</a:t>
            </a:r>
            <a:r>
              <a:rPr lang="en-GB" dirty="0"/>
              <a:t> </a:t>
            </a:r>
            <a:r>
              <a:rPr lang="en-GB" dirty="0" err="1"/>
              <a:t>su</a:t>
            </a:r>
            <a:r>
              <a:rPr lang="en-GB" dirty="0"/>
              <a:t> </a:t>
            </a:r>
            <a:r>
              <a:rPr lang="en-GB" dirty="0" err="1"/>
              <a:t>prikazani</a:t>
            </a:r>
            <a:r>
              <a:rPr lang="en-GB" dirty="0"/>
              <a:t> u cm</a:t>
            </a:r>
          </a:p>
        </p:txBody>
      </p:sp>
    </p:spTree>
    <p:extLst>
      <p:ext uri="{BB962C8B-B14F-4D97-AF65-F5344CB8AC3E}">
        <p14:creationId xmlns:p14="http://schemas.microsoft.com/office/powerpoint/2010/main" val="759529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Koliko je dovoljno?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5" y="2001590"/>
            <a:ext cx="5040560" cy="1699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579076"/>
            <a:ext cx="1440161" cy="544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09800" y="4042564"/>
            <a:ext cx="739180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800" dirty="0"/>
              <a:t>Barem 60 min umjerene do intenzivne TA dnevno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800" dirty="0"/>
              <a:t>Više je bolje!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800" dirty="0"/>
              <a:t>Makar 3 puta tjedno intenzivna TA koja uključuje i vježbe snage i jakosti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2595036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163569B8-0E3F-CB4D-B37F-751E47E2DD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83264320"/>
              </p:ext>
            </p:extLst>
          </p:nvPr>
        </p:nvGraphicFramePr>
        <p:xfrm>
          <a:off x="2031875" y="2129574"/>
          <a:ext cx="6426325" cy="40707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1427098-0ED3-8B4B-BB82-8B889C360146}"/>
              </a:ext>
            </a:extLst>
          </p:cNvPr>
          <p:cNvSpPr txBox="1"/>
          <p:nvPr/>
        </p:nvSpPr>
        <p:spPr>
          <a:xfrm>
            <a:off x="2031875" y="304803"/>
            <a:ext cx="42604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/>
              <a:t>Odstupanja od normativa u eksplozivnoj snazi nogu (skok u dalj s mjesta) kod dječaka i djevojaka</a:t>
            </a:r>
            <a:endParaRPr lang="en-US" sz="24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EBF455-6587-3841-B57B-D77C450418E6}"/>
              </a:ext>
            </a:extLst>
          </p:cNvPr>
          <p:cNvSpPr txBox="1"/>
          <p:nvPr/>
        </p:nvSpPr>
        <p:spPr>
          <a:xfrm>
            <a:off x="914400" y="1447802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 dirty="0"/>
              <a:t>%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7956569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163569B8-0E3F-CB4D-B37F-751E47E2DD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53242236"/>
              </p:ext>
            </p:extLst>
          </p:nvPr>
        </p:nvGraphicFramePr>
        <p:xfrm>
          <a:off x="2372838" y="2497907"/>
          <a:ext cx="6085362" cy="4123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1427098-0ED3-8B4B-BB82-8B889C360146}"/>
              </a:ext>
            </a:extLst>
          </p:cNvPr>
          <p:cNvSpPr txBox="1"/>
          <p:nvPr/>
        </p:nvSpPr>
        <p:spPr>
          <a:xfrm>
            <a:off x="2154264" y="304803"/>
            <a:ext cx="45410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/>
              <a:t>Razlike u repetitivnoj snazi trupa između dječaka i djevojaka u gimnazijama i strukovnim školama </a:t>
            </a:r>
            <a:endParaRPr lang="en-US" sz="2400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34A87FE-9644-594E-B184-1FFA26F00E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6314" y="1699542"/>
            <a:ext cx="1601886" cy="12943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3D2D5D0-F67F-F041-B918-9E2590828F2B}"/>
              </a:ext>
            </a:extLst>
          </p:cNvPr>
          <p:cNvSpPr txBox="1"/>
          <p:nvPr/>
        </p:nvSpPr>
        <p:spPr>
          <a:xfrm>
            <a:off x="2761529" y="2023538"/>
            <a:ext cx="2653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Trbušnjaci</a:t>
            </a:r>
            <a:r>
              <a:rPr lang="en-GB" dirty="0"/>
              <a:t> – </a:t>
            </a:r>
            <a:r>
              <a:rPr lang="en-GB" dirty="0" err="1"/>
              <a:t>broj</a:t>
            </a:r>
            <a:r>
              <a:rPr lang="en-GB" dirty="0"/>
              <a:t> </a:t>
            </a:r>
            <a:r>
              <a:rPr lang="en-GB" dirty="0" err="1"/>
              <a:t>izvedenih</a:t>
            </a:r>
            <a:r>
              <a:rPr lang="en-GB" dirty="0"/>
              <a:t> u 30s</a:t>
            </a:r>
          </a:p>
        </p:txBody>
      </p:sp>
    </p:spTree>
    <p:extLst>
      <p:ext uri="{BB962C8B-B14F-4D97-AF65-F5344CB8AC3E}">
        <p14:creationId xmlns:p14="http://schemas.microsoft.com/office/powerpoint/2010/main" val="1362486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163569B8-0E3F-CB4D-B37F-751E47E2DD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93184169"/>
              </p:ext>
            </p:extLst>
          </p:nvPr>
        </p:nvGraphicFramePr>
        <p:xfrm>
          <a:off x="1828800" y="2067581"/>
          <a:ext cx="6914776" cy="43991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1427098-0ED3-8B4B-BB82-8B889C360146}"/>
              </a:ext>
            </a:extLst>
          </p:cNvPr>
          <p:cNvSpPr txBox="1"/>
          <p:nvPr/>
        </p:nvSpPr>
        <p:spPr>
          <a:xfrm>
            <a:off x="2277873" y="711251"/>
            <a:ext cx="4897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/>
              <a:t>Odstupanja od normativa u repetitivnoj snazi trupa (trbušnjaci) kod dječaka i djevojaka</a:t>
            </a:r>
            <a:endParaRPr lang="en-US" sz="24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EBF455-6587-3841-B57B-D77C450418E6}"/>
              </a:ext>
            </a:extLst>
          </p:cNvPr>
          <p:cNvSpPr txBox="1"/>
          <p:nvPr/>
        </p:nvSpPr>
        <p:spPr>
          <a:xfrm>
            <a:off x="914400" y="1447802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 dirty="0"/>
              <a:t>%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40646575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163569B8-0E3F-CB4D-B37F-751E47E2DD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09867480"/>
              </p:ext>
            </p:extLst>
          </p:nvPr>
        </p:nvGraphicFramePr>
        <p:xfrm>
          <a:off x="2371240" y="2725634"/>
          <a:ext cx="5930379" cy="40707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1427098-0ED3-8B4B-BB82-8B889C360146}"/>
              </a:ext>
            </a:extLst>
          </p:cNvPr>
          <p:cNvSpPr txBox="1"/>
          <p:nvPr/>
        </p:nvSpPr>
        <p:spPr>
          <a:xfrm>
            <a:off x="1875294" y="233508"/>
            <a:ext cx="44945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/>
              <a:t>Razlike u izdržljivosti (Beep test - procjena VO</a:t>
            </a:r>
            <a:r>
              <a:rPr lang="hr-HR" sz="2400" b="1" baseline="-25000" dirty="0"/>
              <a:t>2</a:t>
            </a:r>
            <a:r>
              <a:rPr lang="hr-HR" sz="2400" b="1" dirty="0"/>
              <a:t>max) između dječaka i djevojaka u gimnazijama i strukovnim školama </a:t>
            </a:r>
            <a:endParaRPr lang="en-US" sz="24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EBF455-6587-3841-B57B-D77C450418E6}"/>
              </a:ext>
            </a:extLst>
          </p:cNvPr>
          <p:cNvSpPr txBox="1"/>
          <p:nvPr/>
        </p:nvSpPr>
        <p:spPr>
          <a:xfrm>
            <a:off x="2199513" y="2484645"/>
            <a:ext cx="28435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 dirty="0"/>
              <a:t>Procijenjeni VO</a:t>
            </a:r>
            <a:r>
              <a:rPr lang="hr-HR" sz="1400" b="1" baseline="-25000" dirty="0"/>
              <a:t>2</a:t>
            </a:r>
            <a:r>
              <a:rPr lang="hr-HR" sz="1400" b="1" dirty="0"/>
              <a:t>max (ml/kg/min)</a:t>
            </a:r>
            <a:endParaRPr lang="en-US" sz="1400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CD92D84-60AE-624E-8FC9-DC6E19B911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7803" y="1965960"/>
            <a:ext cx="3899082" cy="103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8722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163569B8-0E3F-CB4D-B37F-751E47E2DD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99777047"/>
              </p:ext>
            </p:extLst>
          </p:nvPr>
        </p:nvGraphicFramePr>
        <p:xfrm>
          <a:off x="2205989" y="1836019"/>
          <a:ext cx="6669067" cy="41761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1427098-0ED3-8B4B-BB82-8B889C360146}"/>
              </a:ext>
            </a:extLst>
          </p:cNvPr>
          <p:cNvSpPr txBox="1"/>
          <p:nvPr/>
        </p:nvSpPr>
        <p:spPr>
          <a:xfrm>
            <a:off x="1960281" y="555250"/>
            <a:ext cx="49585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/>
              <a:t>Zastupljenost pojedinih zdravstvenih fitnesa zona za izdržljivost (prema vrijednosti VO</a:t>
            </a:r>
            <a:r>
              <a:rPr lang="hr-HR" sz="2400" b="1" baseline="-25000" dirty="0"/>
              <a:t>2</a:t>
            </a:r>
            <a:r>
              <a:rPr lang="hr-HR" sz="2400" b="1" dirty="0"/>
              <a:t>max)</a:t>
            </a:r>
            <a:endParaRPr lang="en-US" sz="24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EBF455-6587-3841-B57B-D77C450418E6}"/>
              </a:ext>
            </a:extLst>
          </p:cNvPr>
          <p:cNvSpPr txBox="1"/>
          <p:nvPr/>
        </p:nvSpPr>
        <p:spPr>
          <a:xfrm>
            <a:off x="914400" y="1447802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 dirty="0"/>
              <a:t>%</a:t>
            </a:r>
            <a:endParaRPr lang="en-US" sz="14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7E3AA30-3899-E94F-A7EE-51815DEE099C}"/>
              </a:ext>
            </a:extLst>
          </p:cNvPr>
          <p:cNvSpPr txBox="1"/>
          <p:nvPr/>
        </p:nvSpPr>
        <p:spPr>
          <a:xfrm>
            <a:off x="2457450" y="6012180"/>
            <a:ext cx="62293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HFZ – </a:t>
            </a:r>
            <a:r>
              <a:rPr lang="en-GB" sz="1400" dirty="0" err="1"/>
              <a:t>zdrave</a:t>
            </a:r>
            <a:r>
              <a:rPr lang="en-GB" sz="1400" dirty="0"/>
              <a:t> </a:t>
            </a:r>
            <a:r>
              <a:rPr lang="en-GB" sz="1400" dirty="0" err="1"/>
              <a:t>vrijednosti</a:t>
            </a:r>
            <a:r>
              <a:rPr lang="en-GB" sz="1400" dirty="0"/>
              <a:t> </a:t>
            </a:r>
            <a:r>
              <a:rPr lang="en-GB" sz="1400" dirty="0" err="1"/>
              <a:t>aerobnog</a:t>
            </a:r>
            <a:r>
              <a:rPr lang="en-GB" sz="1400" dirty="0"/>
              <a:t> </a:t>
            </a:r>
            <a:r>
              <a:rPr lang="en-GB" sz="1400" dirty="0" err="1"/>
              <a:t>fitnesa</a:t>
            </a:r>
            <a:r>
              <a:rPr lang="en-GB" sz="1400" dirty="0"/>
              <a:t> (healthy fitness zone)</a:t>
            </a:r>
          </a:p>
          <a:p>
            <a:r>
              <a:rPr lang="en-GB" sz="1400" dirty="0"/>
              <a:t>NI – </a:t>
            </a:r>
            <a:r>
              <a:rPr lang="en-GB" sz="1400" dirty="0" err="1"/>
              <a:t>potrebno</a:t>
            </a:r>
            <a:r>
              <a:rPr lang="en-GB" sz="1400" dirty="0"/>
              <a:t> </a:t>
            </a:r>
            <a:r>
              <a:rPr lang="en-GB" sz="1400" dirty="0" err="1"/>
              <a:t>poboljšanje</a:t>
            </a:r>
            <a:r>
              <a:rPr lang="en-GB" sz="1400" dirty="0"/>
              <a:t> (needs improvement)</a:t>
            </a:r>
          </a:p>
          <a:p>
            <a:r>
              <a:rPr lang="en-GB" sz="1400" dirty="0"/>
              <a:t>NI-HR – </a:t>
            </a:r>
            <a:r>
              <a:rPr lang="en-GB" sz="1400" dirty="0" err="1"/>
              <a:t>zdravstveno</a:t>
            </a:r>
            <a:r>
              <a:rPr lang="en-GB" sz="1400" dirty="0"/>
              <a:t> </a:t>
            </a:r>
            <a:r>
              <a:rPr lang="en-GB" sz="1400" dirty="0" err="1"/>
              <a:t>rizične</a:t>
            </a:r>
            <a:r>
              <a:rPr lang="en-GB" sz="1400" dirty="0"/>
              <a:t> </a:t>
            </a:r>
            <a:r>
              <a:rPr lang="en-GB" sz="1400" dirty="0" err="1"/>
              <a:t>vrijednosti</a:t>
            </a:r>
            <a:r>
              <a:rPr lang="en-GB" sz="1400" dirty="0"/>
              <a:t> (health risk)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716135-36B2-D340-BFC7-EA426309BD1D}"/>
              </a:ext>
            </a:extLst>
          </p:cNvPr>
          <p:cNvSpPr/>
          <p:nvPr/>
        </p:nvSpPr>
        <p:spPr>
          <a:xfrm>
            <a:off x="2205989" y="6092620"/>
            <a:ext cx="148591" cy="13673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AE34FF9-4960-7844-B05A-67EC8D1918F8}"/>
              </a:ext>
            </a:extLst>
          </p:cNvPr>
          <p:cNvSpPr/>
          <p:nvPr/>
        </p:nvSpPr>
        <p:spPr>
          <a:xfrm>
            <a:off x="2205989" y="6298790"/>
            <a:ext cx="148591" cy="136730"/>
          </a:xfrm>
          <a:prstGeom prst="rect">
            <a:avLst/>
          </a:prstGeom>
          <a:solidFill>
            <a:srgbClr val="00F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D983F0-1DA8-6446-8FCA-871C76B16B3F}"/>
              </a:ext>
            </a:extLst>
          </p:cNvPr>
          <p:cNvSpPr/>
          <p:nvPr/>
        </p:nvSpPr>
        <p:spPr>
          <a:xfrm>
            <a:off x="2205989" y="6504960"/>
            <a:ext cx="148591" cy="1367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55007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FC8576-B405-274A-BA0B-E9275E221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9C1A88-5B19-9C46-B9CA-A09405402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986C0-0BA0-5347-9D6A-A8C19A3F8158}" type="slidenum">
              <a:rPr lang="en-GB" smtClean="0"/>
              <a:t>35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5696B9-2373-1748-BE72-8DD496AFA2D9}"/>
              </a:ext>
            </a:extLst>
          </p:cNvPr>
          <p:cNvSpPr txBox="1"/>
          <p:nvPr/>
        </p:nvSpPr>
        <p:spPr>
          <a:xfrm>
            <a:off x="2590800" y="2354580"/>
            <a:ext cx="50863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dirty="0"/>
              <a:t>ZAHVALE</a:t>
            </a:r>
          </a:p>
        </p:txBody>
      </p:sp>
    </p:spTree>
    <p:extLst>
      <p:ext uri="{BB962C8B-B14F-4D97-AF65-F5344CB8AC3E}">
        <p14:creationId xmlns:p14="http://schemas.microsoft.com/office/powerpoint/2010/main" val="16451900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054DB1-5439-EC40-BD57-B7B8872C2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986C0-0BA0-5347-9D6A-A8C19A3F8158}" type="slidenum">
              <a:rPr lang="en-GB" smtClean="0"/>
              <a:t>36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6DA320-D63D-6B40-8796-DECD6F70D1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7948" y="0"/>
            <a:ext cx="2516052" cy="257271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5E23119-308E-CB4D-AA0F-2E57CED78E42}"/>
              </a:ext>
            </a:extLst>
          </p:cNvPr>
          <p:cNvSpPr/>
          <p:nvPr/>
        </p:nvSpPr>
        <p:spPr>
          <a:xfrm>
            <a:off x="2159619" y="1643162"/>
            <a:ext cx="4572000" cy="507831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b="1" i="0" u="none" strike="noStrike" dirty="0">
                <a:solidFill>
                  <a:srgbClr val="212121"/>
                </a:solidFill>
                <a:effectLst/>
                <a:latin typeface="PT Sans" panose="020B0503020203020204" pitchFamily="34" charset="77"/>
              </a:rPr>
              <a:t>II. GIMNAZIJA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b="1" i="0" u="none" strike="noStrike" dirty="0">
                <a:solidFill>
                  <a:srgbClr val="212121"/>
                </a:solidFill>
                <a:effectLst/>
                <a:latin typeface="PT Sans" panose="020B0503020203020204" pitchFamily="34" charset="77"/>
              </a:rPr>
              <a:t>V. GIMNAZIJA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b="1" i="0" u="none" strike="noStrike" dirty="0">
                <a:solidFill>
                  <a:srgbClr val="212121"/>
                </a:solidFill>
                <a:effectLst/>
                <a:latin typeface="PT Sans" panose="020B0503020203020204" pitchFamily="34" charset="77"/>
              </a:rPr>
              <a:t>VII. GIMNAZIJA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b="1" i="0" u="none" strike="noStrike" dirty="0">
                <a:solidFill>
                  <a:srgbClr val="212121"/>
                </a:solidFill>
                <a:effectLst/>
                <a:latin typeface="PT Sans" panose="020B0503020203020204" pitchFamily="34" charset="77"/>
              </a:rPr>
              <a:t>X. GIMNAZIJA IVAN SUPEK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b="1" i="0" u="none" strike="noStrike" dirty="0">
                <a:solidFill>
                  <a:srgbClr val="212121"/>
                </a:solidFill>
                <a:effectLst/>
                <a:latin typeface="PT Sans" panose="020B0503020203020204" pitchFamily="34" charset="77"/>
              </a:rPr>
              <a:t>GIMNAZIJA TITUŠA BREZOVAČKOG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b="1" i="0" u="none" strike="noStrike" dirty="0">
                <a:solidFill>
                  <a:srgbClr val="212121"/>
                </a:solidFill>
                <a:effectLst/>
                <a:latin typeface="PT Sans" panose="020B0503020203020204" pitchFamily="34" charset="77"/>
              </a:rPr>
              <a:t>GRADITELJSKA TEHNIČKA ŠKOLA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b="1" i="0" u="none" strike="noStrike" dirty="0">
                <a:solidFill>
                  <a:srgbClr val="212121"/>
                </a:solidFill>
                <a:effectLst/>
                <a:latin typeface="PT Sans" panose="020B0503020203020204" pitchFamily="34" charset="77"/>
              </a:rPr>
              <a:t>HOTELIJERSKO-TURISTIČKA ŠKOLA U ZAGREBU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b="1" i="0" u="none" strike="noStrike" dirty="0">
                <a:solidFill>
                  <a:srgbClr val="212121"/>
                </a:solidFill>
                <a:effectLst/>
                <a:latin typeface="PT Sans" panose="020B0503020203020204" pitchFamily="34" charset="77"/>
              </a:rPr>
              <a:t>I. TEHNIČKA ŠKOLA TESLA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b="1" i="0" u="none" strike="noStrike" dirty="0">
                <a:solidFill>
                  <a:srgbClr val="212121"/>
                </a:solidFill>
                <a:effectLst/>
                <a:latin typeface="PT Sans" panose="020B0503020203020204" pitchFamily="34" charset="77"/>
              </a:rPr>
              <a:t>PRIRODOSLOVNA ŠKOLA VLADIMIRA PRELOGA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b="1" i="0" u="none" strike="noStrike" dirty="0">
                <a:solidFill>
                  <a:srgbClr val="212121"/>
                </a:solidFill>
                <a:effectLst/>
                <a:latin typeface="PT Sans" panose="020B0503020203020204" pitchFamily="34" charset="77"/>
              </a:rPr>
              <a:t>PRIVATNA KLASIČNA GIMNAZIJA S PRAVOM JAVNOSTI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b="1" i="0" u="none" strike="noStrike" dirty="0">
                <a:solidFill>
                  <a:srgbClr val="212121"/>
                </a:solidFill>
                <a:effectLst/>
                <a:latin typeface="PT Sans" panose="020B0503020203020204" pitchFamily="34" charset="77"/>
              </a:rPr>
              <a:t>ŠKOLA PRIMIJENJENE UMJETNOSTI I DIZAJNA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b="1" i="0" u="none" strike="noStrike" dirty="0">
                <a:solidFill>
                  <a:srgbClr val="212121"/>
                </a:solidFill>
                <a:effectLst/>
                <a:latin typeface="PT Sans" panose="020B0503020203020204" pitchFamily="34" charset="77"/>
              </a:rPr>
              <a:t>TEHNIČKA ŠKOLA RUĐERA BOŠKOVIĆA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b="1" i="0" u="none" strike="noStrike" dirty="0">
                <a:solidFill>
                  <a:srgbClr val="212121"/>
                </a:solidFill>
                <a:effectLst/>
                <a:latin typeface="PT Sans" panose="020B0503020203020204" pitchFamily="34" charset="77"/>
              </a:rPr>
              <a:t>TREĆA EKONOMSKA ŠKOLA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b="1" i="0" u="none" strike="noStrike" dirty="0">
                <a:solidFill>
                  <a:srgbClr val="212121"/>
                </a:solidFill>
                <a:effectLst/>
                <a:latin typeface="PT Sans" panose="020B0503020203020204" pitchFamily="34" charset="77"/>
              </a:rPr>
              <a:t>UGOSTITELJSKO-TURISTIČKO UČILIŠTE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707345-ABF0-074C-9FBB-7B8EE486B70E}"/>
              </a:ext>
            </a:extLst>
          </p:cNvPr>
          <p:cNvSpPr txBox="1"/>
          <p:nvPr/>
        </p:nvSpPr>
        <p:spPr>
          <a:xfrm>
            <a:off x="2074127" y="963193"/>
            <a:ext cx="3815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UKLJUČNE ŠKOLE</a:t>
            </a:r>
          </a:p>
        </p:txBody>
      </p:sp>
    </p:spTree>
    <p:extLst>
      <p:ext uri="{BB962C8B-B14F-4D97-AF65-F5344CB8AC3E}">
        <p14:creationId xmlns:p14="http://schemas.microsoft.com/office/powerpoint/2010/main" val="7050966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054DB1-5439-EC40-BD57-B7B8872C2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986C0-0BA0-5347-9D6A-A8C19A3F8158}" type="slidenum">
              <a:rPr lang="en-GB" smtClean="0"/>
              <a:t>37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6DA320-D63D-6B40-8796-DECD6F70D1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0"/>
            <a:ext cx="2590800" cy="264915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5E23119-308E-CB4D-AA0F-2E57CED78E42}"/>
              </a:ext>
            </a:extLst>
          </p:cNvPr>
          <p:cNvSpPr/>
          <p:nvPr/>
        </p:nvSpPr>
        <p:spPr>
          <a:xfrm>
            <a:off x="2010842" y="3014894"/>
            <a:ext cx="6921285" cy="369331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 numCol="3">
            <a:spAutoFit/>
          </a:bodyPr>
          <a:lstStyle/>
          <a:p>
            <a:r>
              <a:rPr lang="en-GB" b="1" dirty="0"/>
              <a:t>ANA TITLIĆ </a:t>
            </a:r>
            <a:endParaRPr lang="hr-HR" b="1" dirty="0"/>
          </a:p>
          <a:p>
            <a:r>
              <a:rPr lang="en-GB" b="1" dirty="0"/>
              <a:t>BRANKA DIMIĆ</a:t>
            </a:r>
            <a:endParaRPr lang="hr-HR" b="1" dirty="0"/>
          </a:p>
          <a:p>
            <a:r>
              <a:rPr lang="en-GB" b="1" dirty="0"/>
              <a:t>BRANKA PAVIČIĆ</a:t>
            </a:r>
            <a:endParaRPr lang="hr-HR" b="1" dirty="0"/>
          </a:p>
          <a:p>
            <a:r>
              <a:rPr lang="en-GB" b="1" dirty="0"/>
              <a:t>DIANA GREGURIĆ</a:t>
            </a:r>
            <a:endParaRPr lang="hr-HR" b="1" dirty="0"/>
          </a:p>
          <a:p>
            <a:r>
              <a:rPr lang="en-GB" b="1" dirty="0"/>
              <a:t>ELSA FRÖEBE</a:t>
            </a:r>
            <a:endParaRPr lang="hr-HR" b="1" dirty="0"/>
          </a:p>
          <a:p>
            <a:r>
              <a:rPr lang="en-GB" b="1" dirty="0"/>
              <a:t>GORDAN ŠNAJDER</a:t>
            </a:r>
            <a:endParaRPr lang="hr-HR" b="1" dirty="0"/>
          </a:p>
          <a:p>
            <a:r>
              <a:rPr lang="en-GB" b="1" dirty="0"/>
              <a:t>GORDANA BJELIĆ </a:t>
            </a:r>
            <a:endParaRPr lang="hr-HR" b="1" dirty="0"/>
          </a:p>
          <a:p>
            <a:r>
              <a:rPr lang="en-GB" b="1" dirty="0"/>
              <a:t>ILONKA RIS </a:t>
            </a:r>
            <a:endParaRPr lang="hr-HR" b="1" dirty="0"/>
          </a:p>
          <a:p>
            <a:r>
              <a:rPr lang="en-GB" b="1" dirty="0"/>
              <a:t>IRENA MAROS </a:t>
            </a:r>
            <a:endParaRPr lang="hr-HR" b="1" dirty="0"/>
          </a:p>
          <a:p>
            <a:r>
              <a:rPr lang="en-GB" b="1" dirty="0"/>
              <a:t>IVA KRANJČEVIĆ </a:t>
            </a:r>
            <a:endParaRPr lang="hr-HR" b="1" dirty="0"/>
          </a:p>
          <a:p>
            <a:r>
              <a:rPr lang="en-GB" b="1" dirty="0"/>
              <a:t>IVANA PEČENIĆ</a:t>
            </a:r>
            <a:endParaRPr lang="hr-HR" b="1" dirty="0"/>
          </a:p>
          <a:p>
            <a:r>
              <a:rPr lang="en-GB" b="1" dirty="0"/>
              <a:t>IVANA PERŠIĆ </a:t>
            </a:r>
            <a:endParaRPr lang="hr-HR" b="1" dirty="0"/>
          </a:p>
          <a:p>
            <a:r>
              <a:rPr lang="en-GB" b="1" dirty="0"/>
              <a:t>KRISTIAN PLAZIBAT </a:t>
            </a:r>
            <a:endParaRPr lang="hr-HR" b="1" dirty="0"/>
          </a:p>
          <a:p>
            <a:r>
              <a:rPr lang="en-GB" b="1" dirty="0"/>
              <a:t>MARINA ČOVIĆ</a:t>
            </a:r>
            <a:endParaRPr lang="hr-HR" b="1" dirty="0"/>
          </a:p>
          <a:p>
            <a:r>
              <a:rPr lang="en-GB" b="1" dirty="0"/>
              <a:t>MARINKO CVITANOVIĆ</a:t>
            </a:r>
            <a:endParaRPr lang="hr-HR" b="1" dirty="0"/>
          </a:p>
          <a:p>
            <a:r>
              <a:rPr lang="en-GB" b="1" dirty="0"/>
              <a:t>MARIO BORČIĆ </a:t>
            </a:r>
            <a:endParaRPr lang="hr-HR" b="1" dirty="0"/>
          </a:p>
          <a:p>
            <a:r>
              <a:rPr lang="en-GB" b="1" dirty="0"/>
              <a:t>MARKO JURIČEVIĆ</a:t>
            </a:r>
            <a:endParaRPr lang="hr-HR" b="1" dirty="0"/>
          </a:p>
          <a:p>
            <a:r>
              <a:rPr lang="en-GB" b="1" dirty="0"/>
              <a:t>MARKO LALIĆ</a:t>
            </a:r>
            <a:endParaRPr lang="hr-HR" b="1" dirty="0"/>
          </a:p>
          <a:p>
            <a:r>
              <a:rPr lang="en-GB" b="1" dirty="0"/>
              <a:t>MICOLE   ŽIC</a:t>
            </a:r>
            <a:endParaRPr lang="hr-HR" b="1" dirty="0"/>
          </a:p>
          <a:p>
            <a:r>
              <a:rPr lang="en-GB" b="1" dirty="0"/>
              <a:t>MILAN KONČAREVIĆ</a:t>
            </a:r>
            <a:endParaRPr lang="hr-HR" b="1" dirty="0"/>
          </a:p>
          <a:p>
            <a:r>
              <a:rPr lang="en-GB" b="1" dirty="0"/>
              <a:t>MIRJANA PLETIKAPIĆ</a:t>
            </a:r>
            <a:endParaRPr lang="hr-HR" b="1" dirty="0"/>
          </a:p>
          <a:p>
            <a:r>
              <a:rPr lang="en-GB" b="1" dirty="0"/>
              <a:t>MIRNA RADOJIČIĆ </a:t>
            </a:r>
            <a:endParaRPr lang="hr-HR" b="1" dirty="0"/>
          </a:p>
          <a:p>
            <a:r>
              <a:rPr lang="en-GB" b="1" dirty="0"/>
              <a:t>OREST ŽUNKOVIĆ</a:t>
            </a:r>
            <a:endParaRPr lang="hr-HR" b="1" dirty="0"/>
          </a:p>
          <a:p>
            <a:r>
              <a:rPr lang="en-GB" b="1" dirty="0"/>
              <a:t>PERE MARKIĆ </a:t>
            </a:r>
            <a:endParaRPr lang="hr-HR" b="1" dirty="0"/>
          </a:p>
          <a:p>
            <a:r>
              <a:rPr lang="en-GB" b="1" dirty="0"/>
              <a:t>PERO DALIĆ</a:t>
            </a:r>
            <a:endParaRPr lang="hr-HR" b="1" dirty="0"/>
          </a:p>
          <a:p>
            <a:r>
              <a:rPr lang="en-GB" b="1" dirty="0"/>
              <a:t>PETAR PARADŽIK</a:t>
            </a:r>
            <a:endParaRPr lang="hr-HR" b="1" dirty="0"/>
          </a:p>
          <a:p>
            <a:r>
              <a:rPr lang="en-GB" b="1" dirty="0"/>
              <a:t>PETRA BRITVIĆ</a:t>
            </a:r>
            <a:endParaRPr lang="hr-HR" b="1" dirty="0"/>
          </a:p>
          <a:p>
            <a:r>
              <a:rPr lang="en-GB" b="1" dirty="0"/>
              <a:t>ROBERT MAGDIĆ</a:t>
            </a:r>
            <a:endParaRPr lang="hr-HR" b="1" dirty="0"/>
          </a:p>
          <a:p>
            <a:r>
              <a:rPr lang="en-GB" b="1" dirty="0"/>
              <a:t>SANJA KOSOVIĆ</a:t>
            </a:r>
            <a:endParaRPr lang="hr-HR" b="1" dirty="0"/>
          </a:p>
          <a:p>
            <a:r>
              <a:rPr lang="en-GB" b="1" dirty="0"/>
              <a:t>SLAVEN KOSIJER</a:t>
            </a:r>
            <a:endParaRPr lang="hr-HR" b="1" dirty="0"/>
          </a:p>
          <a:p>
            <a:r>
              <a:rPr lang="en-GB" b="1" dirty="0"/>
              <a:t>SMILJKA METZ-KOKIĆ </a:t>
            </a:r>
            <a:endParaRPr lang="hr-HR" b="1" dirty="0"/>
          </a:p>
          <a:p>
            <a:r>
              <a:rPr lang="en-GB" b="1" dirty="0"/>
              <a:t>VEDRAN BERLENGI</a:t>
            </a:r>
            <a:endParaRPr lang="hr-HR" b="1" dirty="0"/>
          </a:p>
          <a:p>
            <a:r>
              <a:rPr lang="en-GB" b="1" dirty="0"/>
              <a:t>VESNA VDOVIĆ-FILAKOVIĆ</a:t>
            </a:r>
            <a:endParaRPr lang="hr-HR" b="1" dirty="0"/>
          </a:p>
          <a:p>
            <a:r>
              <a:rPr lang="en-GB" b="1" dirty="0"/>
              <a:t>VJERAN ŠVAIĆ</a:t>
            </a:r>
            <a:endParaRPr lang="hr-HR" b="1" dirty="0"/>
          </a:p>
          <a:p>
            <a:r>
              <a:rPr lang="en-GB" b="1" dirty="0"/>
              <a:t>VLADO BRŠANIĆ</a:t>
            </a:r>
            <a:endParaRPr lang="hr-HR" b="1" dirty="0"/>
          </a:p>
          <a:p>
            <a:r>
              <a:rPr lang="en-GB" b="1" dirty="0"/>
              <a:t>ŽARKO BRATONJA</a:t>
            </a:r>
            <a:endParaRPr lang="hr-HR" b="1" dirty="0"/>
          </a:p>
          <a:p>
            <a:endParaRPr lang="hr-HR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707345-ABF0-074C-9FBB-7B8EE486B70E}"/>
              </a:ext>
            </a:extLst>
          </p:cNvPr>
          <p:cNvSpPr txBox="1"/>
          <p:nvPr/>
        </p:nvSpPr>
        <p:spPr>
          <a:xfrm>
            <a:off x="2010842" y="2185691"/>
            <a:ext cx="4624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SURADNICI </a:t>
            </a:r>
            <a:r>
              <a:rPr lang="en-GB" sz="2800" dirty="0"/>
              <a:t>(PROF. TZK)</a:t>
            </a:r>
          </a:p>
        </p:txBody>
      </p:sp>
    </p:spTree>
    <p:extLst>
      <p:ext uri="{BB962C8B-B14F-4D97-AF65-F5344CB8AC3E}">
        <p14:creationId xmlns:p14="http://schemas.microsoft.com/office/powerpoint/2010/main" val="32027285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AE2426-1CF8-8043-BFC5-6796E2BAD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219C5-356C-984C-8CC2-F935DB198437}" type="datetime1">
              <a:rPr lang="en-GB" smtClean="0"/>
              <a:t>02/07/2018</a:t>
            </a:fld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054DB1-5439-EC40-BD57-B7B8872C2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986C0-0BA0-5347-9D6A-A8C19A3F8158}" type="slidenum">
              <a:rPr lang="en-GB" smtClean="0"/>
              <a:t>38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6DA320-D63D-6B40-8796-DECD6F70D1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0"/>
            <a:ext cx="2590800" cy="26491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B707345-ABF0-074C-9FBB-7B8EE486B70E}"/>
              </a:ext>
            </a:extLst>
          </p:cNvPr>
          <p:cNvSpPr txBox="1"/>
          <p:nvPr/>
        </p:nvSpPr>
        <p:spPr>
          <a:xfrm>
            <a:off x="2572351" y="1044182"/>
            <a:ext cx="39063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SUDIONICI</a:t>
            </a:r>
          </a:p>
          <a:p>
            <a:r>
              <a:rPr lang="en-GB" sz="3600" b="1" dirty="0"/>
              <a:t> – 903 DJEČAKA I DJEVOJČICA!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984F83-1324-0C45-82C5-621AF24BA3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0800" y="4202334"/>
            <a:ext cx="2282556" cy="26556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803A9A0-7FE8-B644-802C-1203C7714B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9756" y="2798508"/>
            <a:ext cx="5620826" cy="3740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955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078468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/>
              <a:t>CRO-PALS</a:t>
            </a:r>
          </a:p>
          <a:p>
            <a:pPr algn="ctr"/>
            <a:r>
              <a:rPr lang="hr-HR" sz="2400" b="1" dirty="0"/>
              <a:t>Prosječna umjerena-do-žustra tjelesna aktivnost (min/dan)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447800" y="2105722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 dirty="0"/>
              <a:t>Min/dan</a:t>
            </a:r>
            <a:endParaRPr lang="en-US" sz="1400" b="1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818244744"/>
              </p:ext>
            </p:extLst>
          </p:nvPr>
        </p:nvGraphicFramePr>
        <p:xfrm>
          <a:off x="1828800" y="1909465"/>
          <a:ext cx="73152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03755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2661512258"/>
              </p:ext>
            </p:extLst>
          </p:nvPr>
        </p:nvGraphicFramePr>
        <p:xfrm>
          <a:off x="1828800" y="1755577"/>
          <a:ext cx="73152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371600" y="2063353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 dirty="0"/>
              <a:t>Min/dan</a:t>
            </a:r>
            <a:endParaRPr lang="en-US" sz="1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1370855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/>
              <a:t>Žustra tjelesna aktivnost (min/dan)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701233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2696" y="1470654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/>
              <a:t>Umjerena tjelesna aktivnost (min/dan)</a:t>
            </a:r>
            <a:endParaRPr lang="en-US" sz="2400" b="1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516171044"/>
              </p:ext>
            </p:extLst>
          </p:nvPr>
        </p:nvGraphicFramePr>
        <p:xfrm>
          <a:off x="1719020" y="2109061"/>
          <a:ext cx="73152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61820" y="2362200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 dirty="0"/>
              <a:t>Min/dan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398705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5163" y="1001523"/>
            <a:ext cx="769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/>
              <a:t>Razlike  prema vrsti školovanja</a:t>
            </a:r>
          </a:p>
          <a:p>
            <a:pPr algn="ctr"/>
            <a:endParaRPr lang="hr-HR" sz="2400" b="1" dirty="0"/>
          </a:p>
          <a:p>
            <a:pPr algn="ctr"/>
            <a:r>
              <a:rPr lang="hr-HR" sz="2400" b="1" dirty="0"/>
              <a:t>Umjerena do žustra tjelesna aktivnost-dečki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511084" y="2328746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 dirty="0"/>
              <a:t>Min/dan</a:t>
            </a:r>
            <a:endParaRPr lang="en-US" sz="1400" b="1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708234371"/>
              </p:ext>
            </p:extLst>
          </p:nvPr>
        </p:nvGraphicFramePr>
        <p:xfrm>
          <a:off x="1968284" y="2076772"/>
          <a:ext cx="6337515" cy="44002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22075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755514"/>
            <a:ext cx="769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/>
              <a:t>Razlike  prema vrsti školovanja</a:t>
            </a:r>
          </a:p>
          <a:p>
            <a:pPr algn="ctr"/>
            <a:endParaRPr lang="hr-HR" sz="2400" b="1" dirty="0"/>
          </a:p>
          <a:p>
            <a:pPr algn="ctr"/>
            <a:r>
              <a:rPr lang="hr-HR" sz="2400" b="1" dirty="0"/>
              <a:t>Umjerena do žustra tjelesna aktivnost-djevojke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883044" y="2194931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 dirty="0"/>
              <a:t>Min/dan</a:t>
            </a:r>
            <a:endParaRPr lang="en-US" sz="1400" b="1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052305823"/>
              </p:ext>
            </p:extLst>
          </p:nvPr>
        </p:nvGraphicFramePr>
        <p:xfrm>
          <a:off x="2340244" y="1890794"/>
          <a:ext cx="6477000" cy="45707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15763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2817" y="1780665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/>
              <a:t>Udjel dovoljno aktivnih adolescenata</a:t>
            </a:r>
            <a:endParaRPr lang="en-US" sz="2400" b="1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89605410"/>
              </p:ext>
            </p:extLst>
          </p:nvPr>
        </p:nvGraphicFramePr>
        <p:xfrm>
          <a:off x="2249837" y="2242330"/>
          <a:ext cx="6553200" cy="35540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5291735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339</TotalTime>
  <Words>655</Words>
  <Application>Microsoft Macintosh PowerPoint</Application>
  <PresentationFormat>On-screen Show (4:3)</PresentationFormat>
  <Paragraphs>202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Arial</vt:lpstr>
      <vt:lpstr>Calibri</vt:lpstr>
      <vt:lpstr>PT Sans</vt:lpstr>
      <vt:lpstr>1_Office Theme</vt:lpstr>
      <vt:lpstr>CRO-PALS</vt:lpstr>
      <vt:lpstr>TJELESNA AKTIVNOST</vt:lpstr>
      <vt:lpstr>Koliko je dovoljno?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Sedentarno ponašanje</vt:lpstr>
      <vt:lpstr>Koliko je previše?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CRO-PALS</dc:title>
  <dc:creator>Maroje Sorić</dc:creator>
  <cp:lastModifiedBy>Maroje Sorić</cp:lastModifiedBy>
  <cp:revision>13</cp:revision>
  <cp:lastPrinted>2018-07-02T07:57:53Z</cp:lastPrinted>
  <dcterms:created xsi:type="dcterms:W3CDTF">2018-06-12T12:03:20Z</dcterms:created>
  <dcterms:modified xsi:type="dcterms:W3CDTF">2018-07-02T08:00:34Z</dcterms:modified>
</cp:coreProperties>
</file>